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  <p:sldMasterId id="2147483703" r:id="rId2"/>
  </p:sldMasterIdLst>
  <p:notesMasterIdLst>
    <p:notesMasterId r:id="rId61"/>
  </p:notesMasterIdLst>
  <p:handoutMasterIdLst>
    <p:handoutMasterId r:id="rId62"/>
  </p:handoutMasterIdLst>
  <p:sldIdLst>
    <p:sldId id="262" r:id="rId3"/>
    <p:sldId id="507" r:id="rId4"/>
    <p:sldId id="580" r:id="rId5"/>
    <p:sldId id="508" r:id="rId6"/>
    <p:sldId id="571" r:id="rId7"/>
    <p:sldId id="582" r:id="rId8"/>
    <p:sldId id="579" r:id="rId9"/>
    <p:sldId id="572" r:id="rId10"/>
    <p:sldId id="573" r:id="rId11"/>
    <p:sldId id="569" r:id="rId12"/>
    <p:sldId id="513" r:id="rId13"/>
    <p:sldId id="575" r:id="rId14"/>
    <p:sldId id="576" r:id="rId15"/>
    <p:sldId id="577" r:id="rId16"/>
    <p:sldId id="578" r:id="rId17"/>
    <p:sldId id="515" r:id="rId18"/>
    <p:sldId id="536" r:id="rId19"/>
    <p:sldId id="516" r:id="rId20"/>
    <p:sldId id="570" r:id="rId21"/>
    <p:sldId id="517" r:id="rId22"/>
    <p:sldId id="518" r:id="rId23"/>
    <p:sldId id="519" r:id="rId24"/>
    <p:sldId id="540" r:id="rId25"/>
    <p:sldId id="542" r:id="rId26"/>
    <p:sldId id="543" r:id="rId27"/>
    <p:sldId id="539" r:id="rId28"/>
    <p:sldId id="546" r:id="rId29"/>
    <p:sldId id="547" r:id="rId30"/>
    <p:sldId id="521" r:id="rId31"/>
    <p:sldId id="583" r:id="rId32"/>
    <p:sldId id="584" r:id="rId33"/>
    <p:sldId id="585" r:id="rId34"/>
    <p:sldId id="522" r:id="rId35"/>
    <p:sldId id="523" r:id="rId36"/>
    <p:sldId id="560" r:id="rId37"/>
    <p:sldId id="524" r:id="rId38"/>
    <p:sldId id="534" r:id="rId39"/>
    <p:sldId id="550" r:id="rId40"/>
    <p:sldId id="549" r:id="rId41"/>
    <p:sldId id="558" r:id="rId42"/>
    <p:sldId id="559" r:id="rId43"/>
    <p:sldId id="551" r:id="rId44"/>
    <p:sldId id="552" r:id="rId45"/>
    <p:sldId id="553" r:id="rId46"/>
    <p:sldId id="554" r:id="rId47"/>
    <p:sldId id="555" r:id="rId48"/>
    <p:sldId id="556" r:id="rId49"/>
    <p:sldId id="557" r:id="rId50"/>
    <p:sldId id="561" r:id="rId51"/>
    <p:sldId id="567" r:id="rId52"/>
    <p:sldId id="581" r:id="rId53"/>
    <p:sldId id="562" r:id="rId54"/>
    <p:sldId id="563" r:id="rId55"/>
    <p:sldId id="564" r:id="rId56"/>
    <p:sldId id="525" r:id="rId57"/>
    <p:sldId id="526" r:id="rId58"/>
    <p:sldId id="535" r:id="rId59"/>
    <p:sldId id="318" r:id="rId60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 Page ・ Table of Contents" id="{35DD3A7B-A3B5-49A5-9CD2-FA74D1CAA38D}">
          <p14:sldIdLst>
            <p14:sldId id="262"/>
            <p14:sldId id="507"/>
            <p14:sldId id="580"/>
          </p14:sldIdLst>
        </p14:section>
        <p14:section name="1.　Introduction" id="{B81141D6-5160-4643-8D51-022CC5C4BDB9}">
          <p14:sldIdLst>
            <p14:sldId id="508"/>
            <p14:sldId id="571"/>
            <p14:sldId id="582"/>
            <p14:sldId id="579"/>
            <p14:sldId id="572"/>
            <p14:sldId id="573"/>
            <p14:sldId id="569"/>
          </p14:sldIdLst>
        </p14:section>
        <p14:section name="2.　Screen Description" id="{A8A060BF-92DF-4F47-AFEF-F5FA058AAEFB}">
          <p14:sldIdLst>
            <p14:sldId id="513"/>
            <p14:sldId id="575"/>
            <p14:sldId id="576"/>
            <p14:sldId id="577"/>
            <p14:sldId id="578"/>
          </p14:sldIdLst>
        </p14:section>
        <p14:section name="3.　Preparation" id="{F371CF2D-8915-4A64-8E16-4779225EF33B}">
          <p14:sldIdLst>
            <p14:sldId id="515"/>
            <p14:sldId id="536"/>
            <p14:sldId id="516"/>
            <p14:sldId id="570"/>
            <p14:sldId id="517"/>
            <p14:sldId id="518"/>
            <p14:sldId id="519"/>
            <p14:sldId id="540"/>
            <p14:sldId id="542"/>
            <p14:sldId id="543"/>
            <p14:sldId id="539"/>
            <p14:sldId id="546"/>
            <p14:sldId id="547"/>
          </p14:sldIdLst>
        </p14:section>
        <p14:section name="4.　Execution (First Time)" id="{20E0CE64-C4E1-4AA3-A801-B968E7AAE85B}">
          <p14:sldIdLst>
            <p14:sldId id="521"/>
            <p14:sldId id="583"/>
            <p14:sldId id="584"/>
            <p14:sldId id="585"/>
            <p14:sldId id="522"/>
            <p14:sldId id="523"/>
            <p14:sldId id="560"/>
            <p14:sldId id="524"/>
            <p14:sldId id="534"/>
            <p14:sldId id="550"/>
            <p14:sldId id="549"/>
            <p14:sldId id="558"/>
            <p14:sldId id="559"/>
          </p14:sldIdLst>
        </p14:section>
        <p14:section name="5.　Execution (Second time)" id="{6F0E85FF-1328-4FA9-B331-98C4CB0848B9}">
          <p14:sldIdLst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</p14:sldIdLst>
        </p14:section>
        <p14:section name="6. Checking the CMDB Parameter history" id="{5BAE5183-7343-4A0A-A1F5-CC8B703A6B8F}">
          <p14:sldIdLst>
            <p14:sldId id="567"/>
            <p14:sldId id="581"/>
            <p14:sldId id="562"/>
            <p14:sldId id="563"/>
            <p14:sldId id="564"/>
          </p14:sldIdLst>
        </p14:section>
        <p14:section name="A　Appendix" id="{321A0D05-A381-48E4-9F50-11722539195D}">
          <p14:sldIdLst>
            <p14:sldId id="525"/>
            <p14:sldId id="526"/>
            <p14:sldId id="53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4064">
          <p15:clr>
            <a:srgbClr val="A4A3A4"/>
          </p15:clr>
        </p15:guide>
        <p15:guide id="4" pos="2880">
          <p15:clr>
            <a:srgbClr val="A4A3A4"/>
          </p15:clr>
        </p15:guide>
        <p15:guide id="5" pos="113">
          <p15:clr>
            <a:srgbClr val="A4A3A4"/>
          </p15:clr>
        </p15:guide>
        <p15:guide id="6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A032"/>
    <a:srgbClr val="88CCD5"/>
    <a:srgbClr val="1A4072"/>
    <a:srgbClr val="1E1E1E"/>
    <a:srgbClr val="0070BF"/>
    <a:srgbClr val="FFFFCC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9" autoAdjust="0"/>
    <p:restoredTop sz="96391" autoAdjust="0"/>
  </p:normalViewPr>
  <p:slideViewPr>
    <p:cSldViewPr>
      <p:cViewPr varScale="1">
        <p:scale>
          <a:sx n="165" d="100"/>
          <a:sy n="165" d="100"/>
        </p:scale>
        <p:origin x="4224" y="101"/>
      </p:cViewPr>
      <p:guideLst>
        <p:guide orient="horz" pos="527"/>
        <p:guide orient="horz" pos="73"/>
        <p:guide orient="horz" pos="4064"/>
        <p:guide pos="2880"/>
        <p:guide pos="113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2022/6/23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2022/6/23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432000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3105369"/>
            <a:ext cx="8784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591513" y="260560"/>
            <a:ext cx="6372000" cy="360000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3" y="6021360"/>
            <a:ext cx="6552727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93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50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8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6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58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50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11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88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62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2" y="836712"/>
            <a:ext cx="8784976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7" y="836613"/>
            <a:ext cx="8785226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1413188"/>
            <a:ext cx="8785225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836613"/>
            <a:ext cx="8784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2" y="1737188"/>
            <a:ext cx="8784976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988000"/>
            <a:ext cx="8784000" cy="524311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4365130"/>
            <a:ext cx="7200900" cy="1212644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2308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19672" y="332613"/>
            <a:ext cx="7344000" cy="50400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19672" y="1116000"/>
            <a:ext cx="7344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7" y="108000"/>
            <a:ext cx="8785225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7" y="836614"/>
            <a:ext cx="8785226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6606080"/>
            <a:ext cx="684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09" y="6599089"/>
            <a:ext cx="1645001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0" r:id="rId8"/>
    <p:sldLayoutId id="2147483701" r:id="rId9"/>
    <p:sldLayoutId id="214748370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016B-CCA6-43BE-8BEE-59565A35F4F7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4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0.xml"/><Relationship Id="rId3" Type="http://schemas.openxmlformats.org/officeDocument/2006/relationships/slide" Target="slide7.xml"/><Relationship Id="rId7" Type="http://schemas.openxmlformats.org/officeDocument/2006/relationships/slide" Target="slide14.xml"/><Relationship Id="rId12" Type="http://schemas.openxmlformats.org/officeDocument/2006/relationships/slide" Target="slide26.xml"/><Relationship Id="rId17" Type="http://schemas.openxmlformats.org/officeDocument/2006/relationships/slide" Target="slide39.xml"/><Relationship Id="rId2" Type="http://schemas.openxmlformats.org/officeDocument/2006/relationships/slide" Target="slide5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11" Type="http://schemas.openxmlformats.org/officeDocument/2006/relationships/slide" Target="slide27.xml"/><Relationship Id="rId5" Type="http://schemas.openxmlformats.org/officeDocument/2006/relationships/slide" Target="slide12.xml"/><Relationship Id="rId15" Type="http://schemas.openxmlformats.org/officeDocument/2006/relationships/slide" Target="slide34.xml"/><Relationship Id="rId10" Type="http://schemas.openxmlformats.org/officeDocument/2006/relationships/slide" Target="slide23.xml"/><Relationship Id="rId4" Type="http://schemas.openxmlformats.org/officeDocument/2006/relationships/slide" Target="slide10.xml"/><Relationship Id="rId9" Type="http://schemas.openxmlformats.org/officeDocument/2006/relationships/slide" Target="slide22.xml"/><Relationship Id="rId1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astro-suite/it-automation-docs/raw/master/asset/Learn/Exastro_System_Operation_and_Construction_Efficiency_Guide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2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1.xml"/><Relationship Id="rId5" Type="http://schemas.openxmlformats.org/officeDocument/2006/relationships/slide" Target="slide48.xml"/><Relationship Id="rId4" Type="http://schemas.openxmlformats.org/officeDocument/2006/relationships/slide" Target="slide45.xml"/><Relationship Id="rId9" Type="http://schemas.openxmlformats.org/officeDocument/2006/relationships/slide" Target="slide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513" y="6021360"/>
            <a:ext cx="6552727" cy="772006"/>
          </a:xfrm>
        </p:spPr>
        <p:txBody>
          <a:bodyPr/>
          <a:lstStyle/>
          <a:p>
            <a:r>
              <a:rPr lang="en-US" altLang="ja-JP" dirty="0" smtClean="0"/>
              <a:t>Exastro IT Automation Version 1.10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gray">
          <a:xfrm>
            <a:off x="0" y="3294124"/>
            <a:ext cx="9143999" cy="77501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dirty="0" err="1" smtClean="0"/>
              <a:t>Quickstart</a:t>
            </a:r>
            <a:endParaRPr lang="en-US" altLang="ja-JP" sz="4800" b="1" kern="0" spc="-15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0" y="5493437"/>
            <a:ext cx="9144000" cy="25179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r"/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※”IT Automation” will be written as “ITA” in this document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104"/>
            <a:ext cx="9144000" cy="101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247474"/>
            <a:ext cx="3528490" cy="8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1.3</a:t>
            </a:r>
            <a:r>
              <a:rPr lang="ja-JP" altLang="en-US" dirty="0"/>
              <a:t> </a:t>
            </a:r>
            <a:r>
              <a:rPr lang="en-US" altLang="ja-JP" dirty="0" smtClean="0"/>
              <a:t>Terminology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sz="1600" dirty="0" smtClean="0"/>
              <a:t>The following table explains the different terminology used in this document</a:t>
            </a:r>
          </a:p>
          <a:p>
            <a:pPr lvl="1"/>
            <a:endParaRPr lang="en-US" altLang="ja-JP" sz="1200" dirty="0" smtClean="0"/>
          </a:p>
          <a:p>
            <a:pPr lvl="1"/>
            <a:endParaRPr lang="en-US" altLang="ja-JP" sz="1200" dirty="0" smtClean="0"/>
          </a:p>
          <a:p>
            <a:pPr marL="180000" lvl="1" indent="0">
              <a:buNone/>
            </a:pPr>
            <a:r>
              <a:rPr lang="en-US" altLang="ja-JP" sz="1200" dirty="0" smtClean="0"/>
              <a:t>   </a:t>
            </a:r>
            <a:endParaRPr lang="en-US" altLang="ja-JP" sz="12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3933"/>
              </p:ext>
            </p:extLst>
          </p:nvPr>
        </p:nvGraphicFramePr>
        <p:xfrm>
          <a:off x="538953" y="1313198"/>
          <a:ext cx="8065120" cy="45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612085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33476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Word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Playbook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file that describes routine tasks that can be executed with Ansible.</a:t>
                      </a:r>
                    </a:p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Playbook are written in YAML format.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Ansible-Legacy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600" dirty="0" smtClean="0"/>
                        <a:t>A function that allows users to use Ansible from ITA. In the Legacy console, this is used when YAML files are used for the building code.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99612"/>
                  </a:ext>
                </a:extLst>
              </a:tr>
              <a:tr h="68455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Operation</a:t>
                      </a:r>
                      <a:r>
                        <a:rPr lang="en-US" altLang="ja-JP" sz="1600" baseline="0" dirty="0" smtClean="0"/>
                        <a:t> name</a:t>
                      </a:r>
                      <a:r>
                        <a:rPr lang="en-US" altLang="ja-JP" sz="1600" dirty="0" smtClean="0"/>
                        <a:t>(Operation)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 unit in ITA. Users can set their execution dates in advance, manage the execution history and more. 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129305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Conductor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sequence of work units. It can be executed after an operation name has been linked to it.</a:t>
                      </a:r>
                    </a:p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Combine several parts called Nodes to create a job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flow. It can then be used to execute configuration/construction operations on multiple machines.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48172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Movement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Configuration/Construction units used with each of the devices construction tools.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92527" y="5868714"/>
            <a:ext cx="882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For </a:t>
            </a:r>
            <a:r>
              <a:rPr lang="en-US" altLang="ja-JP" sz="1400" dirty="0" smtClean="0"/>
              <a:t>more </a:t>
            </a:r>
            <a:r>
              <a:rPr lang="en-US" altLang="ja-JP" sz="1400" dirty="0"/>
              <a:t>information regarding Exastro ITA, please refer to the Document page on the community website.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05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2.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Screen Description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3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780"/>
            <a:ext cx="6768940" cy="35815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2.1</a:t>
            </a:r>
            <a:r>
              <a:rPr lang="ja-JP" altLang="en-US" dirty="0"/>
              <a:t>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console 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Login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Web Console login screen</a:t>
            </a:r>
            <a:endParaRPr lang="en-US" altLang="ja-JP" dirty="0"/>
          </a:p>
          <a:p>
            <a:pPr lvl="1"/>
            <a:r>
              <a:rPr lang="en-US" altLang="ja-JP" dirty="0" smtClean="0"/>
              <a:t>Accessing ITA via URL after it has been installed will direct the user to the login screen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sz="1400" dirty="0" smtClean="0"/>
              <a:t>※For information regarding how to install ITA, please refer to the Online Install manual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6021514" y="5474125"/>
            <a:ext cx="2952410" cy="979063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Users logging in for the first time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will be ask to change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their password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5741569" y="520412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9" y="1597376"/>
            <a:ext cx="8465661" cy="42633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2.2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(Main Menu)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/>
              <a:t> </a:t>
            </a:r>
            <a:r>
              <a:rPr lang="en-US" altLang="ja-JP" dirty="0" smtClean="0"/>
              <a:t>(Main Menu)</a:t>
            </a:r>
            <a:endParaRPr lang="en-US" altLang="ja-JP" dirty="0"/>
          </a:p>
          <a:p>
            <a:pPr lvl="1"/>
            <a:r>
              <a:rPr lang="en-US" altLang="ja-JP" dirty="0" smtClean="0"/>
              <a:t>The main functions of the Main Menu screen is as following</a:t>
            </a:r>
            <a:endParaRPr lang="en-US" altLang="ja-JP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1115520" y="2204830"/>
            <a:ext cx="3744520" cy="3395228"/>
          </a:xfrm>
          <a:prstGeom prst="roundRect">
            <a:avLst>
              <a:gd name="adj" fmla="val 3193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37978" y="6071190"/>
            <a:ext cx="150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Menu groups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206466" y="2204830"/>
            <a:ext cx="909054" cy="2736380"/>
          </a:xfrm>
          <a:prstGeom prst="roundRect">
            <a:avLst>
              <a:gd name="adj" fmla="val 4742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52322" y="6099571"/>
            <a:ext cx="98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Menu bar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線コネクタ 11"/>
          <p:cNvCxnSpPr>
            <a:endCxn id="9" idx="2"/>
          </p:cNvCxnSpPr>
          <p:nvPr/>
        </p:nvCxnSpPr>
        <p:spPr bwMode="auto">
          <a:xfrm flipH="1" flipV="1">
            <a:off x="660993" y="4941210"/>
            <a:ext cx="708532" cy="138075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1360923" y="6317709"/>
            <a:ext cx="79211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直線コネクタ 17"/>
          <p:cNvCxnSpPr>
            <a:endCxn id="7" idx="2"/>
          </p:cNvCxnSpPr>
          <p:nvPr/>
        </p:nvCxnSpPr>
        <p:spPr bwMode="auto">
          <a:xfrm flipH="1" flipV="1">
            <a:off x="2987780" y="5600058"/>
            <a:ext cx="1149906" cy="71832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線コネクタ 18"/>
          <p:cNvCxnSpPr/>
          <p:nvPr/>
        </p:nvCxnSpPr>
        <p:spPr bwMode="auto">
          <a:xfrm>
            <a:off x="4125970" y="6318379"/>
            <a:ext cx="139115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角丸四角形 16"/>
          <p:cNvSpPr/>
          <p:nvPr/>
        </p:nvSpPr>
        <p:spPr bwMode="auto">
          <a:xfrm>
            <a:off x="5633206" y="5445281"/>
            <a:ext cx="3329794" cy="89972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For more detailed information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 regarding the different functions, 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please refer to the manual.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5353261" y="506005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" y="1623060"/>
            <a:ext cx="7828699" cy="425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 (1/2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Menus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 smtClean="0"/>
              <a:t>The name of the basic functions are as following</a:t>
            </a:r>
            <a:r>
              <a:rPr lang="en-US" altLang="ja-JP" dirty="0"/>
              <a:t>.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1403560" y="2132820"/>
            <a:ext cx="6696930" cy="3672510"/>
          </a:xfrm>
          <a:prstGeom prst="roundRect">
            <a:avLst>
              <a:gd name="adj" fmla="val 2166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004060" y="2781076"/>
            <a:ext cx="3958940" cy="1665562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97123"/>
              </p:ext>
            </p:extLst>
          </p:nvPr>
        </p:nvGraphicFramePr>
        <p:xfrm>
          <a:off x="4929557" y="2907398"/>
          <a:ext cx="391054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2442265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</a:t>
                      </a:r>
                      <a:r>
                        <a:rPr lang="en-US" altLang="ja-JP" sz="11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outline</a:t>
                      </a:r>
                      <a:endParaRPr lang="en-US" altLang="ja-JP" sz="11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Explanation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Contains</a:t>
                      </a:r>
                      <a:r>
                        <a:rPr lang="en-US" altLang="ja-JP" sz="1100" b="1" baseline="0" dirty="0" smtClean="0">
                          <a:latin typeface="+mn-ea"/>
                        </a:rPr>
                        <a:t> a brief description   regarding the menu.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Display</a:t>
                      </a:r>
                      <a:r>
                        <a:rPr kumimoji="1" lang="en-US" altLang="ja-JP" sz="11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Filter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Lets the user search for registered information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List/Update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Displays registered information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21" name="テキスト ボックス 20"/>
          <p:cNvSpPr txBox="1"/>
          <p:nvPr/>
        </p:nvSpPr>
        <p:spPr>
          <a:xfrm>
            <a:off x="7842047" y="2486085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Submenu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8" name="直線コネクタ 27"/>
          <p:cNvCxnSpPr/>
          <p:nvPr/>
        </p:nvCxnSpPr>
        <p:spPr bwMode="auto">
          <a:xfrm flipH="1" flipV="1">
            <a:off x="7452400" y="2270287"/>
            <a:ext cx="398249" cy="4386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コネクタ 28"/>
          <p:cNvCxnSpPr/>
          <p:nvPr/>
        </p:nvCxnSpPr>
        <p:spPr bwMode="auto">
          <a:xfrm>
            <a:off x="7850648" y="2704223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34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3" y="1682038"/>
            <a:ext cx="7383569" cy="47571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The name of the basic functions are as following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1475570" y="2996940"/>
            <a:ext cx="6173542" cy="3096430"/>
          </a:xfrm>
          <a:prstGeom prst="roundRect">
            <a:avLst>
              <a:gd name="adj" fmla="val 142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141781" y="3395343"/>
            <a:ext cx="4809283" cy="1868940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49337"/>
              </p:ext>
            </p:extLst>
          </p:nvPr>
        </p:nvGraphicFramePr>
        <p:xfrm>
          <a:off x="4281467" y="3486552"/>
          <a:ext cx="453654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96746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3360806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 outline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Register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Allows the user to register records from the browser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Download all and edit file uploads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39145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IN/OUT processing with Excel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Change</a:t>
                      </a:r>
                      <a:r>
                        <a:rPr kumimoji="1" lang="en-US" altLang="ja-JP" sz="12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history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Change history of registered records</a:t>
                      </a:r>
                      <a:endParaRPr kumimoji="1" lang="ja-JP" altLang="en-US" sz="12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21" name="テキスト ボックス 20"/>
          <p:cNvSpPr txBox="1"/>
          <p:nvPr/>
        </p:nvSpPr>
        <p:spPr>
          <a:xfrm>
            <a:off x="7842047" y="3113601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Submenu</a:t>
            </a:r>
          </a:p>
        </p:txBody>
      </p:sp>
      <p:cxnSp>
        <p:nvCxnSpPr>
          <p:cNvPr id="22" name="直線コネクタ 21"/>
          <p:cNvCxnSpPr/>
          <p:nvPr/>
        </p:nvCxnSpPr>
        <p:spPr bwMode="auto">
          <a:xfrm flipH="1" flipV="1">
            <a:off x="7461001" y="2996940"/>
            <a:ext cx="405021" cy="33905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直線コネクタ 22"/>
          <p:cNvCxnSpPr/>
          <p:nvPr/>
        </p:nvCxnSpPr>
        <p:spPr bwMode="auto">
          <a:xfrm>
            <a:off x="7850648" y="3331739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876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3.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Preparation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 bwMode="auto">
          <a:xfrm>
            <a:off x="323410" y="3762762"/>
            <a:ext cx="6768940" cy="27790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92924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3.1</a:t>
            </a:r>
            <a:r>
              <a:rPr lang="ja-JP" altLang="en-US" dirty="0" smtClean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1/5)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Playbook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preparation</a:t>
            </a:r>
          </a:p>
          <a:p>
            <a:pPr lvl="1"/>
            <a:r>
              <a:rPr lang="en-US" altLang="ja-JP" sz="1400" dirty="0" smtClean="0"/>
              <a:t>First, we need to create the Playbook files that we are going to use.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Use your desired editor program to create the following YML file and save it to your local hard drive.</a:t>
            </a:r>
            <a:r>
              <a:rPr lang="ja-JP" altLang="en-US" sz="1400" dirty="0" smtClean="0"/>
              <a:t>　</a:t>
            </a:r>
            <a:r>
              <a:rPr lang="en-US" altLang="ja-JP" sz="1100" dirty="0" smtClean="0">
                <a:solidFill>
                  <a:srgbClr val="FF0000"/>
                </a:solidFill>
              </a:rPr>
              <a:t/>
            </a:r>
            <a:br>
              <a:rPr lang="en-US" altLang="ja-JP" sz="1100" dirty="0" smtClean="0">
                <a:solidFill>
                  <a:srgbClr val="FF0000"/>
                </a:solidFill>
              </a:rPr>
            </a:b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118" y="2132820"/>
            <a:ext cx="4361788" cy="136819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- name: install the latest version of packages</a:t>
            </a:r>
          </a:p>
          <a:p>
            <a:r>
              <a:rPr lang="en-US" altLang="ja-JP" sz="1400" dirty="0"/>
              <a:t>  yum: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 smtClean="0"/>
              <a:t>name:</a:t>
            </a:r>
            <a:r>
              <a:rPr lang="en-US" altLang="ja-JP" sz="1400" dirty="0" smtClean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"{{ item }}"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state:</a:t>
            </a:r>
            <a:r>
              <a:rPr lang="en-US" altLang="ja-JP" sz="1400" dirty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latest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</a:t>
            </a:r>
            <a:r>
              <a:rPr lang="en-US" altLang="ja-JP" sz="1400" dirty="0" err="1"/>
              <a:t>with_items</a:t>
            </a:r>
            <a:r>
              <a:rPr lang="en-US" altLang="ja-JP" sz="1400" dirty="0"/>
              <a:t>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- "{{ </a:t>
            </a:r>
            <a:r>
              <a:rPr lang="en-US" altLang="ja-JP" sz="1400" dirty="0" err="1"/>
              <a:t>VAR_packages</a:t>
            </a:r>
            <a:r>
              <a:rPr lang="en-US" altLang="ja-JP" sz="1400" dirty="0"/>
              <a:t> }}"</a:t>
            </a:r>
            <a:endParaRPr kumimoji="1" lang="ja-JP" altLang="en-US" sz="1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7485" y="1844780"/>
            <a:ext cx="242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yum_package_install.yml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</a:t>
            </a:r>
            <a:r>
              <a:rPr lang="en-US" altLang="ja-JP" sz="800" b="1" dirty="0" smtClean="0">
                <a:solidFill>
                  <a:srgbClr val="FF0000"/>
                </a:solidFill>
                <a:latin typeface="+mn-ea"/>
              </a:rPr>
              <a:t>job(Movement</a:t>
            </a:r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Register </a:t>
            </a:r>
            <a:r>
              <a:rPr lang="en-US" altLang="ja-JP" sz="900" b="1" dirty="0">
                <a:latin typeface="+mn-ea"/>
              </a:rPr>
              <a:t>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" y="4450769"/>
            <a:ext cx="5933560" cy="19715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5344" y="3789050"/>
            <a:ext cx="587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</a:rPr>
              <a:t>sure that the character code is "</a:t>
            </a:r>
            <a:r>
              <a:rPr lang="en-US" altLang="ja-JP" sz="1200" dirty="0" smtClean="0">
                <a:solidFill>
                  <a:srgbClr val="FF0000"/>
                </a:solidFill>
              </a:rPr>
              <a:t>UTF-8 without BOM" </a:t>
            </a:r>
            <a:r>
              <a:rPr lang="en-US" altLang="ja-JP" sz="1200" dirty="0">
                <a:solidFill>
                  <a:srgbClr val="FF0000"/>
                </a:solidFill>
              </a:rPr>
              <a:t>and the newline code is "LF</a:t>
            </a:r>
            <a:r>
              <a:rPr lang="en-US" altLang="ja-JP" sz="1200" dirty="0" smtClean="0">
                <a:solidFill>
                  <a:srgbClr val="FF0000"/>
                </a:solidFill>
              </a:rPr>
              <a:t>". The </a:t>
            </a:r>
            <a:r>
              <a:rPr lang="en-US" altLang="ja-JP" sz="1200" dirty="0">
                <a:solidFill>
                  <a:srgbClr val="FF0000"/>
                </a:solidFill>
              </a:rPr>
              <a:t>file should be saved as an </a:t>
            </a:r>
            <a:r>
              <a:rPr lang="en-US" altLang="ja-JP" sz="1200" dirty="0" err="1">
                <a:solidFill>
                  <a:srgbClr val="FF0000"/>
                </a:solidFill>
              </a:rPr>
              <a:t>yml</a:t>
            </a:r>
            <a:r>
              <a:rPr lang="en-US" altLang="ja-JP" sz="1200" dirty="0">
                <a:solidFill>
                  <a:srgbClr val="FF0000"/>
                </a:solidFill>
              </a:rPr>
              <a:t> file.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Please be check that the indents are correct.</a:t>
            </a:r>
            <a:endParaRPr kumimoji="1" lang="ja-JP" altLang="en-US" sz="1400" dirty="0"/>
          </a:p>
        </p:txBody>
      </p:sp>
      <p:sp>
        <p:nvSpPr>
          <p:cNvPr id="21" name="円形吹き出し 20"/>
          <p:cNvSpPr/>
          <p:nvPr/>
        </p:nvSpPr>
        <p:spPr bwMode="auto">
          <a:xfrm>
            <a:off x="79449" y="358963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1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7" y="2296299"/>
            <a:ext cx="6944491" cy="41223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2/5)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Movement to the Movement list.</a:t>
            </a:r>
            <a:endParaRPr lang="en-US" altLang="ja-JP" dirty="0"/>
          </a:p>
          <a:p>
            <a:pPr lvl="1"/>
            <a:r>
              <a:rPr lang="en-US" altLang="ja-JP" dirty="0" smtClean="0"/>
              <a:t>In the next step, we will register a Movement.</a:t>
            </a:r>
          </a:p>
          <a:p>
            <a:pPr marL="180000" lvl="1" indent="0">
              <a:buNone/>
            </a:pPr>
            <a:r>
              <a:rPr lang="ja-JP" altLang="en-US" dirty="0" smtClean="0"/>
              <a:t>  </a:t>
            </a:r>
            <a:r>
              <a:rPr lang="en-US" altLang="ja-JP" dirty="0" smtClean="0"/>
              <a:t>From the main menu , go to the Ansible-Legacy menu and then to the Movement list menu.</a:t>
            </a:r>
          </a:p>
        </p:txBody>
      </p:sp>
      <p:sp>
        <p:nvSpPr>
          <p:cNvPr id="21" name="角丸四角形 20"/>
          <p:cNvSpPr/>
          <p:nvPr/>
        </p:nvSpPr>
        <p:spPr bwMode="auto">
          <a:xfrm>
            <a:off x="2041764" y="4389632"/>
            <a:ext cx="555875" cy="6569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41856" y="3039679"/>
            <a:ext cx="837322" cy="2066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668477" y="4416966"/>
            <a:ext cx="301542" cy="312200"/>
          </a:xfrm>
          <a:prstGeom prst="wedgeEllipseCallout">
            <a:avLst>
              <a:gd name="adj1" fmla="val 102212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1259540" y="2953175"/>
            <a:ext cx="301542" cy="312200"/>
          </a:xfrm>
          <a:prstGeom prst="wedgeEllipseCallout">
            <a:avLst>
              <a:gd name="adj1" fmla="val -104544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5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0" y="4699555"/>
            <a:ext cx="5904820" cy="13369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00620"/>
            <a:ext cx="5297782" cy="26678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</a:t>
            </a:r>
            <a:r>
              <a:rPr lang="en-US" altLang="ja-JP" dirty="0" smtClean="0"/>
              <a:t>) (3/5)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Movement to the Movement list.</a:t>
            </a:r>
          </a:p>
          <a:p>
            <a:pPr lvl="1"/>
            <a:r>
              <a:rPr lang="en-US" altLang="ja-JP" dirty="0" smtClean="0"/>
              <a:t>Click the “Start Registration” button</a:t>
            </a:r>
            <a:r>
              <a:rPr lang="en-US" altLang="ja-JP" dirty="0"/>
              <a:t>.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Follow the table listed below and fill out the different items before pressing the “Register” button.</a:t>
            </a:r>
            <a:endParaRPr lang="ja-JP" altLang="en-US" sz="1400" dirty="0" smtClean="0"/>
          </a:p>
          <a:p>
            <a:pPr lvl="1"/>
            <a:endParaRPr lang="en-US" altLang="ja-JP" dirty="0" smtClean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1909773" y="4950291"/>
            <a:ext cx="1875475" cy="720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725860" y="5728976"/>
            <a:ext cx="869233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円形吹き出し 36"/>
          <p:cNvSpPr/>
          <p:nvPr/>
        </p:nvSpPr>
        <p:spPr bwMode="auto">
          <a:xfrm>
            <a:off x="3785248" y="5749539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554279" y="5373270"/>
            <a:ext cx="4419885" cy="819554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33243"/>
              </p:ext>
            </p:extLst>
          </p:nvPr>
        </p:nvGraphicFramePr>
        <p:xfrm>
          <a:off x="4800811" y="5500046"/>
          <a:ext cx="38824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5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42422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 format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PackageInstall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450169" y="5191254"/>
            <a:ext cx="301542" cy="312200"/>
          </a:xfrm>
          <a:prstGeom prst="wedgeEllipseCallout">
            <a:avLst>
              <a:gd name="adj1" fmla="val -254939"/>
              <a:gd name="adj2" fmla="val -1786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</a:t>
            </a:r>
            <a:r>
              <a:rPr lang="en-US" altLang="ja-JP" sz="900" b="1" dirty="0" smtClean="0">
                <a:latin typeface="+mn-ea"/>
              </a:rPr>
              <a:t>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920700" y="3868993"/>
            <a:ext cx="792110" cy="19793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007706" y="3822021"/>
            <a:ext cx="301542" cy="312200"/>
          </a:xfrm>
          <a:prstGeom prst="wedgeEllipseCallout">
            <a:avLst>
              <a:gd name="adj1" fmla="val -137854"/>
              <a:gd name="adj2" fmla="val 8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0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Introductio</a:t>
            </a:r>
            <a:r>
              <a:rPr lang="en-US" altLang="ja-JP" sz="1600" dirty="0">
                <a:latin typeface="+mn-ea"/>
              </a:rPr>
              <a:t>n</a:t>
            </a:r>
          </a:p>
          <a:p>
            <a:pPr lvl="1"/>
            <a:r>
              <a:rPr lang="en-US" altLang="ja-JP" sz="1600" dirty="0" smtClean="0">
                <a:latin typeface="+mn-ea"/>
              </a:rPr>
              <a:t>1.1   </a:t>
            </a:r>
            <a:r>
              <a:rPr lang="en-US" altLang="ja-JP" sz="1600" dirty="0" smtClean="0">
                <a:latin typeface="+mn-ea"/>
                <a:hlinkClick r:id="rId2" action="ppaction://hlinksldjump"/>
              </a:rPr>
              <a:t>Introduction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1.2</a:t>
            </a:r>
            <a:r>
              <a:rPr lang="ja-JP" altLang="en-US" sz="1600" dirty="0" smtClean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3" action="ppaction://hlinksldjump"/>
              </a:rPr>
              <a:t>Scenario overview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1.3   </a:t>
            </a:r>
            <a:r>
              <a:rPr lang="en-US" altLang="ja-JP" sz="1600" dirty="0" smtClean="0">
                <a:latin typeface="+mn-ea"/>
                <a:hlinkClick r:id="rId4" action="ppaction://hlinksldjump"/>
              </a:rPr>
              <a:t>Terminology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Screen Description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2.1</a:t>
            </a:r>
            <a:r>
              <a:rPr lang="ja-JP" altLang="en-US" sz="1600" dirty="0">
                <a:latin typeface="+mn-ea"/>
              </a:rPr>
              <a:t>　</a:t>
            </a:r>
            <a:r>
              <a:rPr lang="fr-FR" altLang="ja-JP" sz="1600" dirty="0" smtClean="0">
                <a:latin typeface="+mn-ea"/>
                <a:hlinkClick r:id="rId5" action="ppaction://hlinksldjump"/>
              </a:rPr>
              <a:t>Web console screen description (Login)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6" action="ppaction://hlinksldjump"/>
              </a:rPr>
              <a:t>Screen Description (Main Menu)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7" action="ppaction://hlinksldjump"/>
              </a:rPr>
              <a:t>Screen Description (Menu)</a:t>
            </a:r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Preparation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>
                <a:latin typeface="+mn-ea"/>
              </a:rPr>
              <a:t>3.1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8" action="ppaction://hlinksldjump"/>
              </a:rPr>
              <a:t>Uploading Playbook and Linking it to a job (Movement)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9" action="ppaction://hlinksldjump"/>
              </a:rPr>
              <a:t>Implementing job (Movement) into Jobflow (Conductor)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hlinkClick r:id="rId10" action="ppaction://hlinksldjump"/>
              </a:rPr>
              <a:t>Configure CMDB Data sheet and Parameter 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3.4   </a:t>
            </a:r>
            <a:r>
              <a:rPr lang="en-US" altLang="ja-JP" sz="1600" dirty="0" smtClean="0">
                <a:hlinkClick r:id="rId11" action="ppaction://hlinksldjump"/>
              </a:rPr>
              <a:t>Register Data to Datasheet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3.5   </a:t>
            </a:r>
            <a:r>
              <a:rPr lang="en-US" altLang="ja-JP" sz="1600" dirty="0" smtClean="0">
                <a:latin typeface="+mn-ea"/>
                <a:hlinkClick r:id="rId12" action="ppaction://hlinksldjump"/>
              </a:rPr>
              <a:t>Link Parameter sheet item to Playbook variable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Execution(First time)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3" action="ppaction://hlinksldjump"/>
              </a:rPr>
              <a:t>Register target (Linux machine) to Device list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4.2   </a:t>
            </a:r>
            <a:r>
              <a:rPr lang="en-US" altLang="ja-JP" sz="1600" dirty="0" smtClean="0">
                <a:latin typeface="+mn-ea"/>
                <a:hlinkClick r:id="rId14" action="ppaction://hlinksldjump"/>
              </a:rPr>
              <a:t>Register Operation name (Operation)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5" action="ppaction://hlinksldjump"/>
              </a:rPr>
              <a:t>Register data to Parameter sheet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4.4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6" action="ppaction://hlinksldjump"/>
              </a:rPr>
              <a:t>Execute Jobflow (Conductor)</a:t>
            </a:r>
            <a:endParaRPr lang="ja-JP" altLang="en-US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4.5   </a:t>
            </a:r>
            <a:r>
              <a:rPr lang="en-US" altLang="ja-JP" sz="1600" dirty="0" smtClean="0">
                <a:latin typeface="+mn-ea"/>
                <a:hlinkClick r:id="rId17" action="ppaction://hlinksldjump"/>
              </a:rPr>
              <a:t>Check Execution results</a:t>
            </a:r>
            <a:endParaRPr lang="en-US" altLang="ja-JP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8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1" y="2509863"/>
            <a:ext cx="6767022" cy="4074818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Playbook to the Playbook file menu.</a:t>
            </a:r>
          </a:p>
          <a:p>
            <a:pPr lvl="1"/>
            <a:r>
              <a:rPr lang="en-US" altLang="ja-JP" sz="1400" dirty="0" smtClean="0"/>
              <a:t>Next, we will register the Playbook we created earlier to the Playbook files menu.</a:t>
            </a:r>
          </a:p>
          <a:p>
            <a:pPr marL="180000" lvl="1" indent="0">
              <a:buNone/>
            </a:pPr>
            <a:r>
              <a:rPr lang="en-US" altLang="ja-JP" sz="1400" dirty="0"/>
              <a:t> From the main menu , go to the </a:t>
            </a:r>
            <a:r>
              <a:rPr lang="en-US" altLang="ja-JP" sz="1400" dirty="0" smtClean="0"/>
              <a:t>Ansible-Legacy </a:t>
            </a:r>
            <a:r>
              <a:rPr lang="en-US" altLang="ja-JP" sz="1400" dirty="0"/>
              <a:t>menu and then to the </a:t>
            </a:r>
            <a:r>
              <a:rPr lang="en-US" altLang="ja-JP" sz="1400" dirty="0" smtClean="0"/>
              <a:t>Playbook files menu.</a:t>
            </a:r>
            <a:r>
              <a:rPr lang="en-US" altLang="ja-JP" sz="1400" dirty="0"/>
              <a:t> Fill out the items marked with red using the information from table listed below and press the “Register” button.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 </a:t>
            </a:r>
            <a:endParaRPr lang="ja-JP" altLang="en-US" sz="1400" dirty="0" smtClean="0"/>
          </a:p>
        </p:txBody>
      </p:sp>
      <p:sp>
        <p:nvSpPr>
          <p:cNvPr id="23" name="角丸四角形 22"/>
          <p:cNvSpPr/>
          <p:nvPr/>
        </p:nvSpPr>
        <p:spPr bwMode="auto">
          <a:xfrm>
            <a:off x="1403560" y="4993595"/>
            <a:ext cx="2232310" cy="96020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2378412" y="6102794"/>
            <a:ext cx="96941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128142" y="5133056"/>
            <a:ext cx="3805036" cy="79211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If you are uploading a Playbook,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sure to hit the "Upload in advance" button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before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pressing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the “Register” button.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3417081" y="5905697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990097" y="3892351"/>
            <a:ext cx="4606399" cy="753292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1779159" y="3773809"/>
            <a:ext cx="301542" cy="312200"/>
          </a:xfrm>
          <a:prstGeom prst="wedgeEllipseCallout">
            <a:avLst>
              <a:gd name="adj1" fmla="val -46881"/>
              <a:gd name="adj2" fmla="val 32058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67723"/>
              </p:ext>
            </p:extLst>
          </p:nvPr>
        </p:nvGraphicFramePr>
        <p:xfrm>
          <a:off x="2171305" y="4000175"/>
          <a:ext cx="42169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16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10973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yum_package_install.yml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5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4/5)</a:t>
            </a:r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777704" y="1972205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角丸四角形 53"/>
          <p:cNvSpPr/>
          <p:nvPr/>
        </p:nvSpPr>
        <p:spPr bwMode="auto">
          <a:xfrm>
            <a:off x="6849715" y="210369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角丸四角形 54"/>
          <p:cNvSpPr/>
          <p:nvPr/>
        </p:nvSpPr>
        <p:spPr bwMode="auto">
          <a:xfrm>
            <a:off x="6849715" y="255245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6" name="角丸四角形 55"/>
          <p:cNvSpPr/>
          <p:nvPr/>
        </p:nvSpPr>
        <p:spPr bwMode="auto">
          <a:xfrm>
            <a:off x="6849715" y="299589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49715" y="388276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8" name="角丸四角形 57"/>
          <p:cNvSpPr/>
          <p:nvPr/>
        </p:nvSpPr>
        <p:spPr bwMode="auto">
          <a:xfrm>
            <a:off x="6849715" y="343933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9" name="角丸四角形 58"/>
          <p:cNvSpPr/>
          <p:nvPr/>
        </p:nvSpPr>
        <p:spPr bwMode="auto">
          <a:xfrm>
            <a:off x="6849715" y="432620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9648" y="3394543"/>
            <a:ext cx="869559" cy="2098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619590" y="3298908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3923910" y="4919547"/>
            <a:ext cx="559890" cy="540000"/>
          </a:xfrm>
          <a:prstGeom prst="wedgeEllipseCallout">
            <a:avLst>
              <a:gd name="adj1" fmla="val -191436"/>
              <a:gd name="adj2" fmla="val 3374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8" y="2447581"/>
            <a:ext cx="6415633" cy="4077554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“Movement-Playbook link”</a:t>
            </a:r>
            <a:endParaRPr lang="en-US" altLang="ja-JP" sz="1800" dirty="0"/>
          </a:p>
          <a:p>
            <a:pPr lvl="1"/>
            <a:r>
              <a:rPr lang="en-US" altLang="ja-JP" sz="1400" dirty="0" smtClean="0"/>
              <a:t>Next, we will link the  playbook to the earlier registered Movement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main menu, go to the Ansible-Legacy menu and then to the “Movement-Playbook link” menu. Fill out the items marked with red using the information from table listed below and press the “Register” button.</a:t>
            </a:r>
            <a:endParaRPr lang="ja-JP" altLang="en-US" sz="1400" dirty="0" smtClean="0"/>
          </a:p>
        </p:txBody>
      </p:sp>
      <p:sp>
        <p:nvSpPr>
          <p:cNvPr id="22" name="角丸四角形 21"/>
          <p:cNvSpPr/>
          <p:nvPr/>
        </p:nvSpPr>
        <p:spPr bwMode="auto">
          <a:xfrm>
            <a:off x="1547580" y="4966685"/>
            <a:ext cx="3384471" cy="71702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446695" y="5896182"/>
            <a:ext cx="956519" cy="21111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5641594" y="5424805"/>
            <a:ext cx="3312461" cy="7792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If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you want to registered a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single</a:t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movement to multiple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Playbooks.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For 1:1, please input 1.</a:t>
            </a:r>
          </a:p>
        </p:txBody>
      </p:sp>
      <p:sp>
        <p:nvSpPr>
          <p:cNvPr id="36" name="円形吹き出し 35"/>
          <p:cNvSpPr/>
          <p:nvPr/>
        </p:nvSpPr>
        <p:spPr bwMode="auto">
          <a:xfrm>
            <a:off x="3620987" y="5755654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79512" y="4007941"/>
            <a:ext cx="6490792" cy="74955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28078"/>
              </p:ext>
            </p:extLst>
          </p:nvPr>
        </p:nvGraphicFramePr>
        <p:xfrm>
          <a:off x="252612" y="4071786"/>
          <a:ext cx="634459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946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800446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530200">
                  <a:extLst>
                    <a:ext uri="{9D8B030D-6E8A-4147-A177-3AD203B41FA5}">
                      <a16:colId xmlns:a16="http://schemas.microsoft.com/office/drawing/2014/main" val="3126968580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Include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 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1" name="円形吹き出し 30"/>
          <p:cNvSpPr/>
          <p:nvPr/>
        </p:nvSpPr>
        <p:spPr bwMode="auto">
          <a:xfrm>
            <a:off x="81882" y="4654485"/>
            <a:ext cx="301542" cy="312200"/>
          </a:xfrm>
          <a:prstGeom prst="wedgeEllipseCallout">
            <a:avLst>
              <a:gd name="adj1" fmla="val 482133"/>
              <a:gd name="adj2" fmla="val 11712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5/5)</a:t>
            </a:r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757945" y="2000648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6829956" y="213214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角丸四角形 48"/>
          <p:cNvSpPr/>
          <p:nvPr/>
        </p:nvSpPr>
        <p:spPr bwMode="auto">
          <a:xfrm>
            <a:off x="6829956" y="258090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6829956" y="302433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29956" y="391121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29956" y="346777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6829956" y="43546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28294" y="3524773"/>
            <a:ext cx="898539" cy="2216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1764842" y="3454749"/>
            <a:ext cx="301542" cy="312200"/>
          </a:xfrm>
          <a:prstGeom prst="wedgeEllipseCallout">
            <a:avLst>
              <a:gd name="adj1" fmla="val -143137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315896" y="505938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36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5" y="2514656"/>
            <a:ext cx="6349590" cy="39385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3.2</a:t>
            </a:r>
            <a:r>
              <a:rPr lang="ja-JP" altLang="en-US" sz="2200" dirty="0" smtClean="0"/>
              <a:t> </a:t>
            </a:r>
            <a:r>
              <a:rPr lang="en-US" altLang="ja-JP" sz="2200" dirty="0"/>
              <a:t>Implementing job (Movement)into Jobflow (Conductor)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“Conductor”</a:t>
            </a:r>
          </a:p>
          <a:p>
            <a:pPr lvl="1"/>
            <a:r>
              <a:rPr lang="en-US" altLang="ja-JP" sz="1400" dirty="0" smtClean="0"/>
              <a:t>In the next step, we will implement the Movement into a conductor.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Conductor menu group, access the Conductor Class edit screen.</a:t>
            </a:r>
          </a:p>
          <a:p>
            <a:pPr marL="180000" lvl="1" indent="0">
              <a:buNone/>
            </a:pPr>
            <a:r>
              <a:rPr lang="ja-JP" altLang="en-US" sz="1400" dirty="0" smtClean="0"/>
              <a:t>  </a:t>
            </a:r>
            <a:r>
              <a:rPr lang="en-US" altLang="ja-JP" sz="1400" dirty="0" smtClean="0"/>
              <a:t>Follow the numbered steps below and press the “Register” button.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5206843" y="4845739"/>
            <a:ext cx="1476431" cy="13141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125680" y="6113690"/>
            <a:ext cx="524347" cy="1634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 rot="1073295">
            <a:off x="3418640" y="3507070"/>
            <a:ext cx="1611019" cy="1593422"/>
            <a:chOff x="3373498" y="2279995"/>
            <a:chExt cx="1507240" cy="1632879"/>
          </a:xfrm>
        </p:grpSpPr>
        <p:grpSp>
          <p:nvGrpSpPr>
            <p:cNvPr id="7" name="グループ化 6"/>
            <p:cNvGrpSpPr/>
            <p:nvPr/>
          </p:nvGrpSpPr>
          <p:grpSpPr>
            <a:xfrm rot="19124835" flipH="1">
              <a:off x="3373498" y="2279995"/>
              <a:ext cx="1507240" cy="1632879"/>
              <a:chOff x="5269232" y="4315995"/>
              <a:chExt cx="3354029" cy="2340693"/>
            </a:xfrm>
          </p:grpSpPr>
          <p:sp>
            <p:nvSpPr>
              <p:cNvPr id="8" name="図形 7"/>
              <p:cNvSpPr/>
              <p:nvPr/>
            </p:nvSpPr>
            <p:spPr>
              <a:xfrm rot="21129319">
                <a:off x="5269232" y="4315995"/>
                <a:ext cx="2748446" cy="2340693"/>
              </a:xfrm>
              <a:prstGeom prst="swooshArrow">
                <a:avLst>
                  <a:gd name="adj1" fmla="val 21416"/>
                  <a:gd name="adj2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フリーフォーム 9"/>
              <p:cNvSpPr/>
              <p:nvPr/>
            </p:nvSpPr>
            <p:spPr>
              <a:xfrm>
                <a:off x="7482043" y="5069782"/>
                <a:ext cx="1141218" cy="1315967"/>
              </a:xfrm>
              <a:custGeom>
                <a:avLst/>
                <a:gdLst>
                  <a:gd name="connsiteX0" fmla="*/ 190207 w 1141218"/>
                  <a:gd name="connsiteY0" fmla="*/ 0 h 1315967"/>
                  <a:gd name="connsiteX1" fmla="*/ 1141218 w 1141218"/>
                  <a:gd name="connsiteY1" fmla="*/ 0 h 1315967"/>
                  <a:gd name="connsiteX2" fmla="*/ 1141218 w 1141218"/>
                  <a:gd name="connsiteY2" fmla="*/ 0 h 1315967"/>
                  <a:gd name="connsiteX3" fmla="*/ 1141218 w 1141218"/>
                  <a:gd name="connsiteY3" fmla="*/ 1125760 h 1315967"/>
                  <a:gd name="connsiteX4" fmla="*/ 951011 w 1141218"/>
                  <a:gd name="connsiteY4" fmla="*/ 1315967 h 1315967"/>
                  <a:gd name="connsiteX5" fmla="*/ 0 w 1141218"/>
                  <a:gd name="connsiteY5" fmla="*/ 1315967 h 1315967"/>
                  <a:gd name="connsiteX6" fmla="*/ 0 w 1141218"/>
                  <a:gd name="connsiteY6" fmla="*/ 1315967 h 1315967"/>
                  <a:gd name="connsiteX7" fmla="*/ 0 w 1141218"/>
                  <a:gd name="connsiteY7" fmla="*/ 190207 h 1315967"/>
                  <a:gd name="connsiteX8" fmla="*/ 190207 w 1141218"/>
                  <a:gd name="connsiteY8" fmla="*/ 0 h 131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18" h="1315967">
                    <a:moveTo>
                      <a:pt x="190207" y="0"/>
                    </a:moveTo>
                    <a:lnTo>
                      <a:pt x="1141218" y="0"/>
                    </a:lnTo>
                    <a:lnTo>
                      <a:pt x="1141218" y="0"/>
                    </a:lnTo>
                    <a:lnTo>
                      <a:pt x="1141218" y="1125760"/>
                    </a:lnTo>
                    <a:cubicBezTo>
                      <a:pt x="1141218" y="1230808"/>
                      <a:pt x="1056059" y="1315967"/>
                      <a:pt x="951011" y="1315967"/>
                    </a:cubicBezTo>
                    <a:lnTo>
                      <a:pt x="0" y="1315967"/>
                    </a:lnTo>
                    <a:lnTo>
                      <a:pt x="0" y="1315967"/>
                    </a:lnTo>
                    <a:lnTo>
                      <a:pt x="0" y="190207"/>
                    </a:lnTo>
                    <a:cubicBezTo>
                      <a:pt x="0" y="85159"/>
                      <a:pt x="85159" y="0"/>
                      <a:pt x="190207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5710" tIns="55710" rIns="167581" bIns="55710" numCol="1" spcCol="1270" anchor="t" anchorCtr="0">
                <a:noAutofit/>
              </a:bodyPr>
              <a:lstStyle/>
              <a:p>
                <a:pPr lvl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kumimoji="1" lang="ja-JP" altLang="en-US" sz="1400" kern="1200" dirty="0"/>
              </a:p>
            </p:txBody>
          </p:sp>
        </p:grpSp>
        <p:sp>
          <p:nvSpPr>
            <p:cNvPr id="32" name="フローチャート: 代替処理 31"/>
            <p:cNvSpPr/>
            <p:nvPr/>
          </p:nvSpPr>
          <p:spPr bwMode="auto">
            <a:xfrm rot="21424891">
              <a:off x="3420036" y="2646713"/>
              <a:ext cx="1285793" cy="310646"/>
            </a:xfrm>
            <a:prstGeom prst="flowChartAlternateProcess">
              <a:avLst/>
            </a:prstGeom>
            <a:noFill/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800" b="1" dirty="0" smtClean="0">
                  <a:solidFill>
                    <a:schemeClr val="bg2"/>
                  </a:solidFill>
                  <a:latin typeface="+mn-ea"/>
                </a:rPr>
                <a:t>Drag and Drop</a:t>
              </a:r>
            </a:p>
          </p:txBody>
        </p:sp>
      </p:grpSp>
      <p:sp>
        <p:nvSpPr>
          <p:cNvPr id="34" name="角丸四角形 33"/>
          <p:cNvSpPr/>
          <p:nvPr/>
        </p:nvSpPr>
        <p:spPr bwMode="auto">
          <a:xfrm>
            <a:off x="5261515" y="3250902"/>
            <a:ext cx="1408789" cy="17613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32923" y="3190746"/>
            <a:ext cx="186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</a:rPr>
              <a:t>Input field for Remarks and such.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4833907" y="3597723"/>
            <a:ext cx="549467" cy="324881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直線コネクタ 37"/>
          <p:cNvCxnSpPr/>
          <p:nvPr/>
        </p:nvCxnSpPr>
        <p:spPr bwMode="auto">
          <a:xfrm>
            <a:off x="3089443" y="3590175"/>
            <a:ext cx="175528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into Jobflow (Conductor)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3753810" y="2261144"/>
            <a:ext cx="2294884" cy="76697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5877882" y="2843925"/>
            <a:ext cx="301542" cy="312200"/>
          </a:xfrm>
          <a:prstGeom prst="wedgeEllipseCallout">
            <a:avLst>
              <a:gd name="adj1" fmla="val 2585"/>
              <a:gd name="adj2" fmla="val 7659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5" name="円形吹き出し 54"/>
          <p:cNvSpPr/>
          <p:nvPr/>
        </p:nvSpPr>
        <p:spPr bwMode="auto">
          <a:xfrm>
            <a:off x="6075531" y="4438762"/>
            <a:ext cx="301542" cy="312200"/>
          </a:xfrm>
          <a:prstGeom prst="wedgeEllipseCallout">
            <a:avLst>
              <a:gd name="adj1" fmla="val 2050"/>
              <a:gd name="adj2" fmla="val 8107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6" name="円形吹き出し 55"/>
          <p:cNvSpPr/>
          <p:nvPr/>
        </p:nvSpPr>
        <p:spPr bwMode="auto">
          <a:xfrm>
            <a:off x="1849993" y="6038861"/>
            <a:ext cx="301542" cy="312200"/>
          </a:xfrm>
          <a:prstGeom prst="wedgeEllipseCallout">
            <a:avLst>
              <a:gd name="adj1" fmla="val -96099"/>
              <a:gd name="adj2" fmla="val -9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1979640" y="4077432"/>
            <a:ext cx="936130" cy="3613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582012" y="4754338"/>
            <a:ext cx="2023737" cy="69078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 line between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“OUT” and “IN”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304207" y="4653015"/>
            <a:ext cx="301542" cy="312200"/>
          </a:xfrm>
          <a:prstGeom prst="wedgeEllipseCallout">
            <a:avLst>
              <a:gd name="adj1" fmla="val 13002"/>
              <a:gd name="adj2" fmla="val -1353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26456"/>
              </p:ext>
            </p:extLst>
          </p:nvPr>
        </p:nvGraphicFramePr>
        <p:xfrm>
          <a:off x="3957975" y="2372993"/>
          <a:ext cx="186930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0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InstallPackage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5" name="角丸四角形 34"/>
          <p:cNvSpPr/>
          <p:nvPr/>
        </p:nvSpPr>
        <p:spPr bwMode="auto">
          <a:xfrm>
            <a:off x="333685" y="3644148"/>
            <a:ext cx="788600" cy="20425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円形吹き出し 35"/>
          <p:cNvSpPr/>
          <p:nvPr/>
        </p:nvSpPr>
        <p:spPr bwMode="auto">
          <a:xfrm>
            <a:off x="1327082" y="3590175"/>
            <a:ext cx="301542" cy="312200"/>
          </a:xfrm>
          <a:prstGeom prst="wedgeEllipseCallout">
            <a:avLst>
              <a:gd name="adj1" fmla="val -118711"/>
              <a:gd name="adj2" fmla="val 19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2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1" y="2204830"/>
            <a:ext cx="6194019" cy="4284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Parameter sheet</a:t>
            </a:r>
            <a:endParaRPr lang="en-US" altLang="ja-JP" sz="1800" dirty="0"/>
          </a:p>
          <a:p>
            <a:pPr lvl="1"/>
            <a:r>
              <a:rPr lang="en-US" altLang="ja-JP" sz="1400" dirty="0"/>
              <a:t>In the next step, we will create a parameter sheet.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In </a:t>
            </a:r>
            <a:r>
              <a:rPr lang="en-US" altLang="ja-JP" sz="1400" dirty="0"/>
              <a:t>the "Create menu" menu group, go to the "Define/Create Menu" </a:t>
            </a:r>
            <a:r>
              <a:rPr lang="en-US" altLang="ja-JP" sz="1400" dirty="0" smtClean="0"/>
              <a:t>menu.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out the items with the values written in the tables.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5220090" y="2852920"/>
            <a:ext cx="1356520" cy="10803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843760" y="4910220"/>
            <a:ext cx="6142807" cy="105906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716454" y="4734584"/>
            <a:ext cx="301542" cy="312200"/>
          </a:xfrm>
          <a:prstGeom prst="wedgeEllipseCallout">
            <a:avLst>
              <a:gd name="adj1" fmla="val 412906"/>
              <a:gd name="adj2" fmla="val -53353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46" name="角丸四角形 45"/>
          <p:cNvSpPr/>
          <p:nvPr/>
        </p:nvSpPr>
        <p:spPr bwMode="auto">
          <a:xfrm>
            <a:off x="1355944" y="2567456"/>
            <a:ext cx="274129" cy="16489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559140" y="2237584"/>
            <a:ext cx="1760484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Click “Group”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1348332" y="217273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3335" y="1962057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5346" y="209354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5346" y="254231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5346" y="298574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5346" y="38726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5346" y="34291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5346" y="4316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4587"/>
              </p:ext>
            </p:extLst>
          </p:nvPr>
        </p:nvGraphicFramePr>
        <p:xfrm>
          <a:off x="2930725" y="5154154"/>
          <a:ext cx="5889117" cy="69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252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Creation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target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Display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24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05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 sheet</a:t>
                      </a:r>
                    </a:p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(Host/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Operation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5" name="角丸四角形 24"/>
          <p:cNvSpPr/>
          <p:nvPr/>
        </p:nvSpPr>
        <p:spPr bwMode="auto">
          <a:xfrm>
            <a:off x="1584561" y="3933258"/>
            <a:ext cx="2131893" cy="7601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3498821" y="3708237"/>
            <a:ext cx="301542" cy="312200"/>
          </a:xfrm>
          <a:prstGeom prst="wedgeEllipseCallout">
            <a:avLst>
              <a:gd name="adj1" fmla="val -179214"/>
              <a:gd name="adj2" fmla="val -2829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2255538" y="2766882"/>
            <a:ext cx="675188" cy="14229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34760"/>
              </p:ext>
            </p:extLst>
          </p:nvPr>
        </p:nvGraphicFramePr>
        <p:xfrm>
          <a:off x="1692373" y="4044905"/>
          <a:ext cx="188826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6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Group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3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1698718"/>
            <a:ext cx="8335980" cy="38905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  <a:endParaRPr lang="en-US" altLang="ja-JP" dirty="0"/>
          </a:p>
          <a:p>
            <a:pPr lvl="1"/>
            <a:r>
              <a:rPr lang="en-US" altLang="ja-JP" dirty="0" smtClean="0"/>
              <a:t>Add items and fill the items with the values written in the table below.</a:t>
            </a:r>
          </a:p>
        </p:txBody>
      </p:sp>
      <p:sp>
        <p:nvSpPr>
          <p:cNvPr id="53" name="角丸四角形 52"/>
          <p:cNvSpPr/>
          <p:nvPr/>
        </p:nvSpPr>
        <p:spPr bwMode="auto">
          <a:xfrm>
            <a:off x="179512" y="4029068"/>
            <a:ext cx="6454118" cy="24241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178800" y="3850352"/>
            <a:ext cx="301542" cy="312200"/>
          </a:xfrm>
          <a:prstGeom prst="wedgeEllipseCallout">
            <a:avLst>
              <a:gd name="adj1" fmla="val 628242"/>
              <a:gd name="adj2" fmla="val -44717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951180" y="2071627"/>
            <a:ext cx="216030" cy="14019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221665" y="1727950"/>
            <a:ext cx="2477011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Add items so there are 5 in total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920123" y="160410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37630"/>
              </p:ext>
            </p:extLst>
          </p:nvPr>
        </p:nvGraphicFramePr>
        <p:xfrm>
          <a:off x="350813" y="4181309"/>
          <a:ext cx="6051328" cy="212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</a:tblGrid>
              <a:tr h="2344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Input method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Selection item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 Selection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907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0557"/>
                  </a:ext>
                </a:extLst>
              </a:tr>
            </a:tbl>
          </a:graphicData>
        </a:graphic>
      </p:graphicFrame>
      <p:sp>
        <p:nvSpPr>
          <p:cNvPr id="27" name="角丸四角形 26"/>
          <p:cNvSpPr/>
          <p:nvPr/>
        </p:nvSpPr>
        <p:spPr bwMode="auto">
          <a:xfrm>
            <a:off x="1691600" y="2247955"/>
            <a:ext cx="5122459" cy="14382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74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65" y="1684447"/>
            <a:ext cx="6544462" cy="43432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</a:p>
          <a:p>
            <a:pPr lvl="1"/>
            <a:r>
              <a:rPr lang="en-US" altLang="ja-JP" dirty="0" smtClean="0"/>
              <a:t>After following the steps below, click the “Create” button.</a:t>
            </a:r>
            <a:endParaRPr lang="en-US" altLang="ja-JP" dirty="0"/>
          </a:p>
        </p:txBody>
      </p:sp>
      <p:sp>
        <p:nvSpPr>
          <p:cNvPr id="46" name="角丸四角形 45"/>
          <p:cNvSpPr/>
          <p:nvPr/>
        </p:nvSpPr>
        <p:spPr bwMode="auto">
          <a:xfrm>
            <a:off x="2083861" y="2342751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2382736" y="2019801"/>
            <a:ext cx="3641455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and drop the items into the column group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171929" y="1954956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6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907315" y="20198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979326" y="21512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979326" y="2600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979326" y="30434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979326" y="39303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979326" y="34869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979326" y="43737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>
          <a:xfrm rot="4138296" flipH="1">
            <a:off x="1940784" y="3433532"/>
            <a:ext cx="716197" cy="644390"/>
          </a:xfrm>
          <a:custGeom>
            <a:avLst/>
            <a:gdLst>
              <a:gd name="connsiteX0" fmla="*/ 345667 w 955267"/>
              <a:gd name="connsiteY0" fmla="*/ 0 h 1001485"/>
              <a:gd name="connsiteX1" fmla="*/ 26353 w 955267"/>
              <a:gd name="connsiteY1" fmla="*/ 377371 h 1001485"/>
              <a:gd name="connsiteX2" fmla="*/ 955267 w 955267"/>
              <a:gd name="connsiteY2" fmla="*/ 1001485 h 100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267" h="1001485">
                <a:moveTo>
                  <a:pt x="345667" y="0"/>
                </a:moveTo>
                <a:cubicBezTo>
                  <a:pt x="135210" y="105228"/>
                  <a:pt x="-75247" y="210457"/>
                  <a:pt x="26353" y="377371"/>
                </a:cubicBezTo>
                <a:cubicBezTo>
                  <a:pt x="127953" y="544285"/>
                  <a:pt x="541610" y="772885"/>
                  <a:pt x="955267" y="1001485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角丸四角形 20"/>
          <p:cNvSpPr/>
          <p:nvPr/>
        </p:nvSpPr>
        <p:spPr bwMode="auto">
          <a:xfrm>
            <a:off x="2920129" y="2342036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3773804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4618488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979640" y="4135520"/>
            <a:ext cx="4690399" cy="2062953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6014795" y="4005080"/>
            <a:ext cx="301542" cy="312200"/>
          </a:xfrm>
          <a:prstGeom prst="wedgeEllipseCallout">
            <a:avLst>
              <a:gd name="adj1" fmla="val -307461"/>
              <a:gd name="adj2" fmla="val -1574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7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63131" y="4198987"/>
            <a:ext cx="43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When finished, the items should look like this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96231" y="5772162"/>
            <a:ext cx="301542" cy="312200"/>
          </a:xfrm>
          <a:prstGeom prst="wedgeEllipseCallout">
            <a:avLst>
              <a:gd name="adj1" fmla="val 136372"/>
              <a:gd name="adj2" fmla="val -302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8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1173349" y="5852575"/>
            <a:ext cx="607868" cy="19688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3" y="4535382"/>
            <a:ext cx="4217143" cy="1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3" y="2121980"/>
            <a:ext cx="6440805" cy="4321506"/>
          </a:xfrm>
          <a:prstGeom prst="rect">
            <a:avLst/>
          </a:prstGeom>
        </p:spPr>
      </p:pic>
      <p:sp>
        <p:nvSpPr>
          <p:cNvPr id="43" name="角丸四角形 42"/>
          <p:cNvSpPr/>
          <p:nvPr/>
        </p:nvSpPr>
        <p:spPr bwMode="auto">
          <a:xfrm>
            <a:off x="99406" y="4416478"/>
            <a:ext cx="6776914" cy="22902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</a:t>
            </a:r>
            <a:r>
              <a:rPr lang="en-US" altLang="ja-JP" sz="2200" dirty="0" smtClean="0"/>
              <a:t>variable</a:t>
            </a:r>
            <a:r>
              <a:rPr lang="en-US" altLang="ja-JP" sz="2200" dirty="0"/>
              <a:t>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Create </a:t>
            </a:r>
            <a:r>
              <a:rPr lang="en-US" altLang="zh-TW" sz="1800" dirty="0"/>
              <a:t>"Substitution value auto-registration settings". </a:t>
            </a:r>
            <a:endParaRPr lang="en-US" altLang="ja-JP" sz="1800" dirty="0" smtClean="0"/>
          </a:p>
          <a:p>
            <a:pPr lvl="1"/>
            <a:r>
              <a:rPr lang="en-US" altLang="ja-JP" sz="1400" dirty="0"/>
              <a:t>Lastly, we will automatically register substitute values. 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en-US" altLang="ja-JP" sz="1400" dirty="0" smtClean="0"/>
              <a:t>In </a:t>
            </a:r>
            <a:r>
              <a:rPr lang="en-US" altLang="ja-JP" sz="1400" dirty="0"/>
              <a:t>the "Ansible-Legacy" Menu group, go to the </a:t>
            </a:r>
            <a:r>
              <a:rPr lang="en-US" altLang="ja-JP" sz="1400" dirty="0" smtClean="0"/>
              <a:t>"Substitution </a:t>
            </a:r>
            <a:r>
              <a:rPr lang="en-US" altLang="ja-JP" sz="1400" dirty="0"/>
              <a:t>value auto-registration setting" </a:t>
            </a:r>
            <a:r>
              <a:rPr lang="en-US" altLang="ja-JP" sz="1400" dirty="0" smtClean="0"/>
              <a:t>menu.</a:t>
            </a:r>
            <a:br>
              <a:rPr lang="en-US" altLang="ja-JP" sz="1400" dirty="0" smtClean="0"/>
            </a:b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the items with the values written in the table below.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181254" y="3501010"/>
            <a:ext cx="5300614" cy="84922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822156" y="2121980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94167" y="225347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94167" y="314567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94167" y="358910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94167" y="447597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96408" y="4032406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94167" y="270223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1980"/>
              </p:ext>
            </p:extLst>
          </p:nvPr>
        </p:nvGraphicFramePr>
        <p:xfrm>
          <a:off x="307428" y="4518453"/>
          <a:ext cx="6306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5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4065303426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133181834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4275691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555634206"/>
                    </a:ext>
                  </a:extLst>
                </a:gridCol>
              </a:tblGrid>
              <a:tr h="2361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</a:t>
                      </a:r>
                      <a:r>
                        <a:rPr kumimoji="1" lang="en-US" altLang="ja-JP" sz="6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group:Menu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method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Variable</a:t>
                      </a:r>
                      <a:b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kumimoji="1" lang="en-US" altLang="ja-JP" sz="600" baseline="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Variable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Substitution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-server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8876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275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02417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Package/python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36958"/>
                  </a:ext>
                </a:extLst>
              </a:tr>
            </a:tbl>
          </a:graphicData>
        </a:graphic>
      </p:graphicFrame>
      <p:sp>
        <p:nvSpPr>
          <p:cNvPr id="54" name="円形吹き出し 53"/>
          <p:cNvSpPr/>
          <p:nvPr/>
        </p:nvSpPr>
        <p:spPr bwMode="auto">
          <a:xfrm>
            <a:off x="77382" y="4218861"/>
            <a:ext cx="301542" cy="312200"/>
          </a:xfrm>
          <a:prstGeom prst="wedgeEllipseCallout">
            <a:avLst>
              <a:gd name="adj1" fmla="val 315175"/>
              <a:gd name="adj2" fmla="val -1121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89313" y="3501010"/>
            <a:ext cx="843691" cy="2880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99407" y="3007205"/>
            <a:ext cx="301542" cy="312200"/>
          </a:xfrm>
          <a:prstGeom prst="wedgeEllipseCallout">
            <a:avLst>
              <a:gd name="adj1" fmla="val 1386"/>
              <a:gd name="adj2" fmla="val 941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94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8" y="1582644"/>
            <a:ext cx="6233981" cy="41877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/>
              <a:t>Create "Substitution value auto-registration settings". </a:t>
            </a:r>
            <a:endParaRPr lang="en-US" altLang="ja-JP" dirty="0" smtClean="0"/>
          </a:p>
          <a:p>
            <a:pPr lvl="1"/>
            <a:r>
              <a:rPr lang="en-US" altLang="ja-JP" dirty="0"/>
              <a:t>Follow the table below and press the "Register" button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312410" y="2967365"/>
            <a:ext cx="5112711" cy="886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335643" y="4641781"/>
            <a:ext cx="7836857" cy="186391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491446" y="3985473"/>
            <a:ext cx="301542" cy="312200"/>
          </a:xfrm>
          <a:prstGeom prst="wedgeEllipseCallout">
            <a:avLst>
              <a:gd name="adj1" fmla="val -124106"/>
              <a:gd name="adj2" fmla="val 359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2248541" y="4025308"/>
            <a:ext cx="1008140" cy="2723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8964" y="4749656"/>
            <a:ext cx="5093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The following table describes the 3 different variable link registration methods.</a:t>
            </a:r>
            <a:endParaRPr kumimoji="1" lang="ja-JP" altLang="en-US" sz="1000" dirty="0"/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7386"/>
              </p:ext>
            </p:extLst>
          </p:nvPr>
        </p:nvGraphicFramePr>
        <p:xfrm>
          <a:off x="627273" y="5033552"/>
          <a:ext cx="732919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38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5400750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 method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Use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Basic registration type. Links the value written in the table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the table item (column name) to the variable. If the item's setting value is blank, it will not be linked.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7840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Key-Value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both the item name (Key) and the setting value (Value)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98433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553370" y="6054372"/>
            <a:ext cx="6335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In this scenario, we want to assign the table items </a:t>
            </a:r>
            <a:r>
              <a:rPr lang="en-US" altLang="ja-JP" sz="900" dirty="0" smtClean="0"/>
              <a:t>(column </a:t>
            </a:r>
            <a:r>
              <a:rPr lang="en-US" altLang="ja-JP" sz="900" dirty="0"/>
              <a:t>name) to the Playbook as a specific value, so we will choose the "Key" registration method.</a:t>
            </a:r>
          </a:p>
          <a:p>
            <a:r>
              <a:rPr lang="en-US" altLang="ja-JP" sz="900" dirty="0"/>
              <a:t>For more information, please see the </a:t>
            </a:r>
            <a:r>
              <a:rPr lang="en-US" altLang="ja-JP" sz="900" dirty="0">
                <a:hlinkClick r:id="rId3"/>
              </a:rPr>
              <a:t>Exastro_System_Operation_and_Construction_Efficiency_Guide</a:t>
            </a:r>
            <a:endParaRPr kumimoji="1" lang="ja-JP" altLang="en-US" sz="900" dirty="0"/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22" name="円形吹き出し 21"/>
          <p:cNvSpPr/>
          <p:nvPr/>
        </p:nvSpPr>
        <p:spPr bwMode="auto">
          <a:xfrm>
            <a:off x="55698" y="4427149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5" y="1916790"/>
            <a:ext cx="6489227" cy="403256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"Substitution value auto-registration settings".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Use the Display filter to check that you have </a:t>
            </a:r>
            <a:r>
              <a:rPr lang="en-US" altLang="ja-JP" dirty="0" smtClean="0"/>
              <a:t>registered </a:t>
            </a:r>
            <a:r>
              <a:rPr lang="en-US" altLang="ja-JP" dirty="0"/>
              <a:t>5 items.</a:t>
            </a:r>
          </a:p>
          <a:p>
            <a:pPr marL="180000" lvl="1" indent="0">
              <a:buNone/>
            </a:pPr>
            <a:r>
              <a:rPr lang="en-US" altLang="ja-JP" dirty="0"/>
              <a:t>This will end the preparation operations.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246478" y="4296082"/>
            <a:ext cx="5341802" cy="105085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4" name="円形吹き出し 53"/>
          <p:cNvSpPr/>
          <p:nvPr/>
        </p:nvSpPr>
        <p:spPr bwMode="auto">
          <a:xfrm>
            <a:off x="793306" y="2833119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246478" y="2799321"/>
            <a:ext cx="5125772" cy="7652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562510" y="3972256"/>
            <a:ext cx="2937480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5 items are registered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180117" y="3535154"/>
            <a:ext cx="1008141" cy="19341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740330" y="3488850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331549" y="3919293"/>
            <a:ext cx="301542" cy="312200"/>
          </a:xfrm>
          <a:prstGeom prst="wedgeEllipseCallout">
            <a:avLst>
              <a:gd name="adj1" fmla="val -52"/>
              <a:gd name="adj2" fmla="val 1207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4.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(First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0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600" dirty="0" smtClean="0"/>
              <a:t>５．</a:t>
            </a:r>
            <a:r>
              <a:rPr lang="en-US" altLang="ja-JP" sz="1600" dirty="0" smtClean="0"/>
              <a:t>Execution (Second time)</a:t>
            </a:r>
            <a:endParaRPr lang="en-US" altLang="ja-JP" sz="1600" dirty="0"/>
          </a:p>
          <a:p>
            <a:pPr lvl="1"/>
            <a:r>
              <a:rPr lang="en-US" altLang="ja-JP" sz="1600" dirty="0"/>
              <a:t>5.1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2" action="ppaction://hlinksldjump"/>
              </a:rPr>
              <a:t>Register Operation name (Operation)</a:t>
            </a:r>
            <a:endParaRPr lang="en-US" altLang="ja-JP" sz="1600" dirty="0"/>
          </a:p>
          <a:p>
            <a:pPr lvl="1"/>
            <a:r>
              <a:rPr lang="en-US" altLang="ja-JP" sz="1600" dirty="0"/>
              <a:t>5.2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3" action="ppaction://hlinksldjump"/>
              </a:rPr>
              <a:t>Register data to Parameter sheet</a:t>
            </a:r>
            <a:endParaRPr lang="en-US" altLang="ja-JP" sz="1600" dirty="0"/>
          </a:p>
          <a:p>
            <a:pPr lvl="1"/>
            <a:r>
              <a:rPr lang="en-US" altLang="ja-JP" sz="1600" dirty="0"/>
              <a:t>5.3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4" action="ppaction://hlinksldjump"/>
              </a:rPr>
              <a:t>Execute Jobflow (Conductor)</a:t>
            </a:r>
            <a:endParaRPr lang="ja-JP" altLang="en-US" sz="1600" dirty="0"/>
          </a:p>
          <a:p>
            <a:pPr lvl="1"/>
            <a:r>
              <a:rPr lang="en-US" altLang="ja-JP" sz="1600" dirty="0"/>
              <a:t>5.4   </a:t>
            </a:r>
            <a:r>
              <a:rPr lang="en-US" altLang="ja-JP" sz="1600" dirty="0" smtClean="0">
                <a:hlinkClick r:id="rId5" action="ppaction://hlinksldjump"/>
              </a:rPr>
              <a:t>Check Execution results</a:t>
            </a:r>
            <a:endParaRPr lang="en-US" altLang="ja-JP" sz="1600" dirty="0"/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/>
          </a:p>
          <a:p>
            <a:r>
              <a:rPr lang="ja-JP" altLang="en-US" sz="1600" dirty="0" smtClean="0"/>
              <a:t>６．</a:t>
            </a:r>
            <a:r>
              <a:rPr lang="en-US" altLang="ja-JP" sz="1600" dirty="0"/>
              <a:t> Checking the CMDB Parameter history 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6" action="ppaction://hlinksldjump"/>
              </a:rPr>
              <a:t>Executing operations and History Management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6.2</a:t>
            </a:r>
            <a:r>
              <a:rPr lang="ja-JP" altLang="en-US" sz="1600" dirty="0" smtClean="0"/>
              <a:t>　</a:t>
            </a:r>
            <a:r>
              <a:rPr lang="en-US" altLang="ja-JP" sz="1600" dirty="0" smtClean="0">
                <a:hlinkClick r:id="rId7" action="ppaction://hlinksldjump"/>
              </a:rPr>
              <a:t>Checking the CMDB Parameter history </a:t>
            </a:r>
            <a:endParaRPr lang="en-US" altLang="ja-JP" sz="1600" dirty="0" smtClean="0"/>
          </a:p>
          <a:p>
            <a:pPr lvl="1"/>
            <a:endParaRPr lang="en-US" altLang="ja-JP" sz="1600" dirty="0"/>
          </a:p>
          <a:p>
            <a:r>
              <a:rPr lang="en-US" altLang="ja-JP" sz="1600" dirty="0"/>
              <a:t>A</a:t>
            </a:r>
            <a:r>
              <a:rPr lang="ja-JP" altLang="en-US" sz="1600" dirty="0"/>
              <a:t>　</a:t>
            </a:r>
            <a:r>
              <a:rPr lang="en-US" altLang="ja-JP" sz="1600" dirty="0" smtClean="0"/>
              <a:t>Appendix</a:t>
            </a:r>
            <a:endParaRPr lang="en-US" altLang="ja-JP" sz="1600" dirty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①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8" action="ppaction://hlinksldjump"/>
              </a:rPr>
              <a:t>【</a:t>
            </a:r>
            <a:r>
              <a:rPr lang="en-US" altLang="ja-JP" sz="1600" dirty="0" err="1" smtClean="0">
                <a:hlinkClick r:id="rId8" action="ppaction://hlinksldjump"/>
              </a:rPr>
              <a:t>Ansible-Legacy】Single</a:t>
            </a:r>
            <a:r>
              <a:rPr lang="en-US" altLang="ja-JP" sz="1600" dirty="0" smtClean="0">
                <a:hlinkClick r:id="rId8" action="ppaction://hlinksldjump"/>
              </a:rPr>
              <a:t> Execution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②</a:t>
            </a:r>
            <a:r>
              <a:rPr lang="ja-JP" altLang="en-US" sz="1600" dirty="0"/>
              <a:t>　</a:t>
            </a:r>
            <a:r>
              <a:rPr lang="en-US" altLang="ja-JP" sz="1600" dirty="0">
                <a:hlinkClick r:id="rId9" action="ppaction://hlinksldjump"/>
              </a:rPr>
              <a:t>【</a:t>
            </a:r>
            <a:r>
              <a:rPr lang="en-US" altLang="ja-JP" sz="1600" dirty="0" err="1" smtClean="0">
                <a:hlinkClick r:id="rId9" action="ppaction://hlinksldjump"/>
              </a:rPr>
              <a:t>Ansible-Legacy】Execution</a:t>
            </a:r>
            <a:r>
              <a:rPr lang="en-US" altLang="ja-JP" sz="1600" dirty="0" smtClean="0">
                <a:hlinkClick r:id="rId9" action="ppaction://hlinksldjump"/>
              </a:rPr>
              <a:t> check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844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</a:t>
            </a:r>
            <a:r>
              <a:rPr lang="en-US" altLang="ja-JP" kern="0" dirty="0" smtClean="0"/>
              <a:t>list</a:t>
            </a:r>
            <a:r>
              <a:rPr lang="en-US" altLang="ja-JP" kern="0" dirty="0"/>
              <a:t> </a:t>
            </a:r>
            <a:r>
              <a:rPr lang="en-US" altLang="ja-JP" kern="0" dirty="0" smtClean="0"/>
              <a:t>(1/3)</a:t>
            </a:r>
            <a:endParaRPr lang="ja-JP" altLang="en-US" kern="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7" y="2161188"/>
            <a:ext cx="6086094" cy="429387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list".</a:t>
            </a:r>
          </a:p>
          <a:p>
            <a:pPr lvl="1"/>
            <a:r>
              <a:rPr lang="en-US" altLang="ja-JP" dirty="0"/>
              <a:t>First, we will have to register the target host to which we will install packages to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"Device list" menu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  </a:t>
            </a:r>
            <a:r>
              <a:rPr lang="en-US" altLang="ja-JP" dirty="0"/>
              <a:t>Fill in the information written in the table below.  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6133" y="3533715"/>
            <a:ext cx="4937319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17483" y="4909470"/>
            <a:ext cx="6142807" cy="78107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54320"/>
              </p:ext>
            </p:extLst>
          </p:nvPr>
        </p:nvGraphicFramePr>
        <p:xfrm>
          <a:off x="653088" y="5046497"/>
          <a:ext cx="5889117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HW Device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type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IP Address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host name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 IP Address)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30438" y="4734297"/>
            <a:ext cx="301542" cy="312200"/>
          </a:xfrm>
          <a:prstGeom prst="wedgeEllipseCallout">
            <a:avLst>
              <a:gd name="adj1" fmla="val 324486"/>
              <a:gd name="adj2" fmla="val -2819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02317" y="2892763"/>
            <a:ext cx="842324" cy="241379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47775" y="2857352"/>
            <a:ext cx="301542" cy="312200"/>
          </a:xfrm>
          <a:prstGeom prst="wedgeEllipseCallout">
            <a:avLst>
              <a:gd name="adj1" fmla="val -96139"/>
              <a:gd name="adj2" fmla="val 151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7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850862"/>
            <a:ext cx="6397424" cy="4278663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2/3)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</a:t>
            </a:r>
            <a:r>
              <a:rPr lang="en-US" altLang="ja-JP" dirty="0" smtClean="0"/>
              <a:t>".</a:t>
            </a:r>
          </a:p>
          <a:p>
            <a:pPr lvl="1"/>
            <a:r>
              <a:rPr lang="en-US" altLang="ja-JP" dirty="0"/>
              <a:t>Use the scrollbar to scroll to the left and fill in the items listed below.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1554" y="3242758"/>
            <a:ext cx="5158615" cy="1215247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454155" y="4513236"/>
            <a:ext cx="6142807" cy="9589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20765"/>
              </p:ext>
            </p:extLst>
          </p:nvPr>
        </p:nvGraphicFramePr>
        <p:xfrm>
          <a:off x="574059" y="4640884"/>
          <a:ext cx="5904818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672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user ID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 management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user ID)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password)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323410" y="4314028"/>
            <a:ext cx="301542" cy="312200"/>
          </a:xfrm>
          <a:prstGeom prst="wedgeEllipseCallout">
            <a:avLst>
              <a:gd name="adj1" fmla="val 338270"/>
              <a:gd name="adj2" fmla="val -23666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5" y="1772770"/>
            <a:ext cx="6002084" cy="4284536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3/3)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target host to "Device list".</a:t>
            </a:r>
          </a:p>
          <a:p>
            <a:pPr lvl="1"/>
            <a:r>
              <a:rPr lang="en-US" altLang="ja-JP" dirty="0"/>
              <a:t>Use the table below to fill in the last item and press the "Register" button.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4662" y="3140960"/>
            <a:ext cx="4824670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788031" y="4947208"/>
            <a:ext cx="4102064" cy="147014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In order to </a:t>
            </a:r>
            <a:r>
              <a:rPr lang="en-US" altLang="ja-JP" sz="1200" dirty="0" smtClean="0">
                <a:latin typeface="+mn-ea"/>
              </a:rPr>
              <a:t>run </a:t>
            </a:r>
            <a:r>
              <a:rPr lang="en-US" altLang="ja-JP" sz="1200" dirty="0">
                <a:latin typeface="+mn-ea"/>
              </a:rPr>
              <a:t>Ansible-Legacy,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following 6 items must be filled.</a:t>
            </a:r>
          </a:p>
          <a:p>
            <a:pPr algn="ctr"/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"Host name", "IP Address", "Login User ID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",</a:t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Login Password Management", "Login password", 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Authentication method※"</a:t>
            </a:r>
          </a:p>
          <a:p>
            <a:pPr algn="ctr"/>
            <a:r>
              <a:rPr lang="en-US" altLang="ja-JP" sz="1200" dirty="0">
                <a:latin typeface="+mn-ea"/>
              </a:rPr>
              <a:t>※</a:t>
            </a:r>
            <a:r>
              <a:rPr lang="en-US" altLang="ja-JP" sz="1200" dirty="0" smtClean="0">
                <a:latin typeface="+mn-ea"/>
              </a:rPr>
              <a:t>In </a:t>
            </a:r>
            <a:r>
              <a:rPr lang="en-US" altLang="ja-JP" sz="1200" dirty="0">
                <a:latin typeface="+mn-ea"/>
              </a:rPr>
              <a:t>this document, "</a:t>
            </a:r>
            <a:r>
              <a:rPr lang="en-US" altLang="ja-JP" sz="1200" dirty="0" smtClean="0">
                <a:latin typeface="+mn-ea"/>
              </a:rPr>
              <a:t>Authentication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method" is written as "Password authentication".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3598813" y="4461800"/>
            <a:ext cx="301542" cy="312200"/>
          </a:xfrm>
          <a:prstGeom prst="wedgeEllipseCallout">
            <a:avLst>
              <a:gd name="adj1" fmla="val -86676"/>
              <a:gd name="adj2" fmla="val -24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2442501" y="4509150"/>
            <a:ext cx="1016430" cy="217500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082466" y="2132820"/>
            <a:ext cx="3641694" cy="89219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58271"/>
              </p:ext>
            </p:extLst>
          </p:nvPr>
        </p:nvGraphicFramePr>
        <p:xfrm>
          <a:off x="2270130" y="2259025"/>
          <a:ext cx="3164704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704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Dedicated information for Legacy/Role</a:t>
                      </a:r>
                      <a:br>
                        <a:rPr lang="en-US" altLang="ja-JP" sz="1050" dirty="0" smtClean="0"/>
                      </a:br>
                      <a:r>
                        <a:rPr lang="en-US" altLang="ja-JP" sz="1050" dirty="0" smtClean="0"/>
                        <a:t>Authentication</a:t>
                      </a:r>
                      <a:r>
                        <a:rPr lang="en-US" altLang="ja-JP" sz="1050" baseline="0" dirty="0" smtClean="0"/>
                        <a:t> method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Password authentication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1938698" y="2008154"/>
            <a:ext cx="301542" cy="312200"/>
          </a:xfrm>
          <a:prstGeom prst="wedgeEllipseCallout">
            <a:avLst>
              <a:gd name="adj1" fmla="val -86268"/>
              <a:gd name="adj2" fmla="val 3278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4499380" y="461790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0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6" y="2102269"/>
            <a:ext cx="6369258" cy="427686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4.2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"Operation name" to "Operation list"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/>
              <a:t>In this step, we will register an Operation name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"Operation list" menu.</a:t>
            </a:r>
          </a:p>
          <a:p>
            <a:pPr marL="180000" lvl="1" indent="0">
              <a:buNone/>
            </a:pPr>
            <a:r>
              <a:rPr lang="en-US" altLang="ja-JP" dirty="0"/>
              <a:t>Input </a:t>
            </a:r>
            <a:r>
              <a:rPr lang="en-US" altLang="ja-JP" dirty="0" smtClean="0"/>
              <a:t>the  following </a:t>
            </a:r>
            <a:r>
              <a:rPr lang="en-US" altLang="ja-JP" dirty="0"/>
              <a:t>information and press the "Register" button</a:t>
            </a:r>
            <a:r>
              <a:rPr lang="en-US" altLang="ja-JP" dirty="0" smtClean="0"/>
              <a:t>.</a:t>
            </a:r>
            <a:endParaRPr lang="en-US" altLang="ja-JP" spc="-150" dirty="0" smtClean="0"/>
          </a:p>
          <a:p>
            <a:pPr marL="180000" lvl="1" indent="0">
              <a:buNone/>
            </a:pPr>
            <a:r>
              <a:rPr lang="en-US" altLang="ja-JP" spc="-150" dirty="0"/>
              <a:t> </a:t>
            </a:r>
            <a:r>
              <a:rPr lang="en-US" altLang="ja-JP" spc="-150" dirty="0" smtClean="0"/>
              <a:t>   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907630" y="4797189"/>
            <a:ext cx="3384469" cy="72600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531809" y="5739850"/>
            <a:ext cx="1000188" cy="19506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583103" y="5624773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79365" y="5118933"/>
            <a:ext cx="3489065" cy="104644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028594" y="493341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00075"/>
              </p:ext>
            </p:extLst>
          </p:nvPr>
        </p:nvGraphicFramePr>
        <p:xfrm>
          <a:off x="4330136" y="5290629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Scheduled date</a:t>
                      </a:r>
                      <a:r>
                        <a:rPr kumimoji="1" lang="en-US" altLang="zh-TW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and 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18221" y="3068952"/>
            <a:ext cx="885339" cy="1917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703220" y="3011414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2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" y="2403735"/>
            <a:ext cx="6710456" cy="3201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Register data to Install Package list.</a:t>
            </a:r>
            <a:endParaRPr lang="en-US" altLang="ja-JP" sz="18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In the next step, we are going to input data to the Install package list (Parameter sheet) that we prepared earlier.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Go </a:t>
            </a:r>
            <a:r>
              <a:rPr lang="en-US" altLang="ja-JP" sz="1400" dirty="0"/>
              <a:t>to the "Input" menu and then the "Install package list" menu.</a:t>
            </a:r>
          </a:p>
          <a:p>
            <a:pPr marL="180000" lvl="1" indent="0">
              <a:buNone/>
            </a:pPr>
            <a:r>
              <a:rPr lang="en-US" altLang="ja-JP" sz="1400" dirty="0"/>
              <a:t>Input the following information and press the "Register" button</a:t>
            </a:r>
            <a:r>
              <a:rPr lang="en-US" altLang="ja-JP" sz="1400" dirty="0" smtClean="0"/>
              <a:t>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16013" y="3706289"/>
            <a:ext cx="5844233" cy="8327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371723" y="4694209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5003007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843054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339690" y="4619199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to</a:t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46607"/>
              </p:ext>
            </p:extLst>
          </p:nvPr>
        </p:nvGraphicFramePr>
        <p:xfrm>
          <a:off x="478511" y="5163073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specified date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)_1:Operation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76941" y="3103011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53547" y="3054078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8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006199"/>
            <a:ext cx="6140194" cy="33670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data to Install Package list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r>
              <a:rPr lang="en-US" altLang="ja-JP" dirty="0"/>
              <a:t>Similarly to when we configured substitution value settings, open the display filter and press the "filter" button to check if the registration was done correctly.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971500" y="2600315"/>
            <a:ext cx="5328740" cy="2018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034621" y="4210939"/>
            <a:ext cx="5187514" cy="5496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556539" y="2593099"/>
            <a:ext cx="301542" cy="303614"/>
          </a:xfrm>
          <a:prstGeom prst="wedgeEllipseCallout">
            <a:avLst>
              <a:gd name="adj1" fmla="val 93636"/>
              <a:gd name="adj2" fmla="val 35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Parameter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080624" y="3498638"/>
            <a:ext cx="838095" cy="19639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597948" y="3429000"/>
            <a:ext cx="301542" cy="303614"/>
          </a:xfrm>
          <a:prstGeom prst="wedgeEllipseCallout">
            <a:avLst>
              <a:gd name="adj1" fmla="val 82609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1138757" y="3752657"/>
            <a:ext cx="301542" cy="303614"/>
          </a:xfrm>
          <a:prstGeom prst="wedgeEllipseCallout">
            <a:avLst>
              <a:gd name="adj1" fmla="val -94"/>
              <a:gd name="adj2" fmla="val 747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0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3" y="2186979"/>
            <a:ext cx="6664610" cy="41184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10" y="3940955"/>
            <a:ext cx="3779664" cy="25596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/>
              <a:t>We will now start the Conductor.</a:t>
            </a:r>
          </a:p>
          <a:p>
            <a:pPr marL="180000" lvl="1" indent="0">
              <a:buNone/>
            </a:pPr>
            <a:r>
              <a:rPr lang="en-US" altLang="ja-JP" dirty="0"/>
              <a:t>From the "Conductor" Menu group, go to the "Conductor Execution" Menu.</a:t>
            </a:r>
          </a:p>
          <a:p>
            <a:pPr marL="180000" lvl="1" indent="0">
              <a:buNone/>
            </a:pPr>
            <a:r>
              <a:rPr lang="en-US" altLang="ja-JP" dirty="0"/>
              <a:t>Next</a:t>
            </a:r>
            <a:r>
              <a:rPr lang="en-US" altLang="ja-JP" dirty="0" smtClean="0"/>
              <a:t>, select </a:t>
            </a:r>
            <a:r>
              <a:rPr lang="en-US" altLang="ja-JP" dirty="0"/>
              <a:t>"Conductor" and "Operation" and press "Execute.</a:t>
            </a:r>
            <a:endParaRPr lang="en-US" altLang="ja-JP" dirty="0"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1429519" y="3608605"/>
            <a:ext cx="4554455" cy="3244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360717" y="3285654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357288" y="4656762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03980" y="4869200"/>
            <a:ext cx="346359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60039" y="6372510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17768" y="629888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74743" y="3551654"/>
            <a:ext cx="841725" cy="22902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37196" y="3687519"/>
            <a:ext cx="301542" cy="275538"/>
          </a:xfrm>
          <a:prstGeom prst="wedgeEllipseCallout">
            <a:avLst>
              <a:gd name="adj1" fmla="val 88041"/>
              <a:gd name="adj2" fmla="val -2253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4729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8" y="2062322"/>
            <a:ext cx="5832688" cy="355329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 smtClean="0"/>
              <a:t>Executing </a:t>
            </a:r>
            <a:r>
              <a:rPr lang="en-US" altLang="ja-JP" dirty="0"/>
              <a:t>the Conductor will move the user to the "Conductor </a:t>
            </a:r>
            <a:r>
              <a:rPr lang="en-US" altLang="ja-JP" dirty="0" smtClean="0"/>
              <a:t>confirmation" </a:t>
            </a:r>
            <a:r>
              <a:rPr lang="en-US" altLang="ja-JP" dirty="0"/>
              <a:t>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</a:t>
            </a:r>
            <a:r>
              <a:rPr lang="en-US" altLang="ja-JP" sz="1200" dirty="0" smtClean="0">
                <a:latin typeface="+mn-ea"/>
              </a:rPr>
              <a:t>status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and execution </a:t>
            </a:r>
            <a:r>
              <a:rPr lang="en-US" altLang="ja-JP" sz="1200" dirty="0" smtClean="0">
                <a:latin typeface="+mn-ea"/>
              </a:rPr>
              <a:t>log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can be </a:t>
            </a:r>
            <a:r>
              <a:rPr lang="en-US" altLang="ja-JP" sz="1200" dirty="0" smtClean="0">
                <a:latin typeface="+mn-ea"/>
              </a:rPr>
              <a:t>checked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93347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4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1895574"/>
            <a:ext cx="6192860" cy="37782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27" y="3396753"/>
            <a:ext cx="3356632" cy="31920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</a:t>
            </a:r>
            <a:r>
              <a:rPr lang="en-US" altLang="ja-JP" dirty="0" smtClean="0"/>
              <a:t>right </a:t>
            </a:r>
            <a:r>
              <a:rPr lang="en-US" altLang="ja-JP" dirty="0"/>
              <a:t>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358465" y="3379286"/>
            <a:ext cx="115216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364110" y="3244083"/>
            <a:ext cx="864120" cy="14660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699740" y="3045312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77224" y="2931509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125551" y="3701024"/>
            <a:ext cx="1778167" cy="5518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513763" y="3415839"/>
            <a:ext cx="432062" cy="729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9" y="1854076"/>
            <a:ext cx="7050171" cy="43711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259540" y="2719101"/>
            <a:ext cx="5555924" cy="22941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1.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8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Use the Execution log to see if </a:t>
            </a:r>
            <a:r>
              <a:rPr lang="en-US" altLang="ja-JP" dirty="0" err="1"/>
              <a:t>httpd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php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perl</a:t>
            </a:r>
            <a:r>
              <a:rPr lang="en-US" altLang="ja-JP" dirty="0" smtClean="0"/>
              <a:t> </a:t>
            </a:r>
            <a:r>
              <a:rPr lang="en-US" altLang="ja-JP" dirty="0"/>
              <a:t>and python are installed.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</a:t>
            </a:r>
            <a:r>
              <a:rPr lang="en-US" altLang="ja-JP" sz="900" b="1" dirty="0" smtClean="0">
                <a:latin typeface="+mn-ea"/>
              </a:rPr>
              <a:t>to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</a:t>
            </a: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44950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r>
              <a:rPr lang="en-US" altLang="ja-JP" sz="950" dirty="0"/>
              <a:t>Installed:</a:t>
            </a:r>
          </a:p>
          <a:p>
            <a:r>
              <a:rPr lang="en-US" altLang="ja-JP" sz="950" dirty="0"/>
              <a:t>    httpd.x86_64 0:2.4.6-97.el7.centos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httpd-tools.x86_64 0:2.4.6-97.el7.centos </a:t>
            </a:r>
            <a:r>
              <a:rPr lang="en-US" altLang="ja-JP" sz="950" dirty="0" err="1"/>
              <a:t>mailcap.noarch</a:t>
            </a:r>
            <a:r>
              <a:rPr lang="en-US" altLang="ja-JP" sz="950" dirty="0"/>
              <a:t> 0:2.1.41-2.el7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 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Installed: </a:t>
            </a:r>
          </a:p>
          <a:p>
            <a:r>
              <a:rPr lang="en-US" altLang="ja-JP" sz="950" dirty="0"/>
              <a:t>    php.x86_64 0:5.4.16-48.el7 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libzip.x86_64 0:0.10.1-8.el7 php-cli.x86_64 0:5.4.16-48.el7 php-common.x86_64 0:5.4.16-48.el7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 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perl.x86_64 4:5.16.3-299.el7_9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perl-libs.x86_64 4:5.16.3-299.el7_9 </a:t>
            </a:r>
          </a:p>
          <a:p>
            <a:r>
              <a:rPr lang="en-US" altLang="ja-JP" sz="950" dirty="0"/>
              <a:t>Complete!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python.x86_64 0:2.7.5-90.el7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python-libs.x86_64 0:2.7.5-90.el7 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29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Check the Target </a:t>
            </a:r>
            <a:r>
              <a:rPr lang="en-US" altLang="ja-JP" dirty="0" smtClean="0"/>
              <a:t>machine.</a:t>
            </a:r>
          </a:p>
          <a:p>
            <a:pPr lvl="1"/>
            <a:r>
              <a:rPr lang="en-US" altLang="ja-JP" dirty="0"/>
              <a:t>Check that the packages are installed on the Target machine.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6735" y="1800836"/>
            <a:ext cx="1793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/>
              <a:t>hostA</a:t>
            </a:r>
            <a:endParaRPr kumimoji="1" lang="ja-JP" altLang="en-US" sz="105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3973" y="2054752"/>
            <a:ext cx="6455469" cy="185865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$ yum list installed </a:t>
            </a:r>
            <a:r>
              <a:rPr lang="en-US" altLang="ja-JP" sz="1400" dirty="0" err="1"/>
              <a:t>httpd</a:t>
            </a:r>
            <a:endParaRPr lang="en-US" altLang="ja-JP" sz="1400" dirty="0"/>
          </a:p>
          <a:p>
            <a:r>
              <a:rPr lang="en-US" altLang="ja-JP" sz="1400" dirty="0"/>
              <a:t>Loaded plugins: </a:t>
            </a:r>
            <a:r>
              <a:rPr lang="en-US" altLang="ja-JP" sz="1400" dirty="0" err="1"/>
              <a:t>fastestmirror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langpacks</a:t>
            </a:r>
            <a:endParaRPr lang="en-US" altLang="ja-JP" sz="1400" dirty="0"/>
          </a:p>
          <a:p>
            <a:r>
              <a:rPr lang="en-US" altLang="ja-JP" sz="1400" dirty="0"/>
              <a:t>Loading mirror speeds from cached </a:t>
            </a:r>
            <a:r>
              <a:rPr lang="en-US" altLang="ja-JP" sz="1400" dirty="0" err="1"/>
              <a:t>hostfile</a:t>
            </a:r>
            <a:endParaRPr lang="en-US" altLang="ja-JP" sz="1400" dirty="0"/>
          </a:p>
          <a:p>
            <a:r>
              <a:rPr lang="en-US" altLang="ja-JP" sz="1400" dirty="0"/>
              <a:t> * base: ftp-srv2.kddilabs.jp</a:t>
            </a:r>
          </a:p>
          <a:p>
            <a:r>
              <a:rPr lang="en-US" altLang="ja-JP" sz="1400" dirty="0"/>
              <a:t> * extras: ftp-srv2.kddilabs.jp</a:t>
            </a:r>
          </a:p>
          <a:p>
            <a:r>
              <a:rPr lang="en-US" altLang="ja-JP" sz="1400" dirty="0"/>
              <a:t> * updates: ftp-srv2.kddilabs.jp</a:t>
            </a:r>
          </a:p>
          <a:p>
            <a:r>
              <a:rPr lang="en-US" altLang="ja-JP" sz="1400" dirty="0"/>
              <a:t>Installed Packages</a:t>
            </a:r>
          </a:p>
          <a:p>
            <a:r>
              <a:rPr lang="en-US" altLang="ja-JP" sz="1400" dirty="0"/>
              <a:t>httpd.x86_64                    2.4.6-97.el7.centos                     @updates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2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(Second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08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9" y="2111978"/>
            <a:ext cx="6406446" cy="43412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.1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12"/>
            <a:ext cx="8857108" cy="5616476"/>
          </a:xfrm>
        </p:spPr>
        <p:txBody>
          <a:bodyPr/>
          <a:lstStyle/>
          <a:p>
            <a:r>
              <a:rPr lang="en-US" altLang="ja-JP" dirty="0"/>
              <a:t>Register Operation name to the "Operation list".</a:t>
            </a:r>
            <a:endParaRPr lang="en-US" altLang="ja-JP" dirty="0" smtClean="0"/>
          </a:p>
          <a:p>
            <a:pPr lvl="1"/>
            <a:r>
              <a:rPr lang="en-US" altLang="ja-JP" dirty="0"/>
              <a:t>This step will be the same as the first time we registered an operation name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dirty="0" smtClean="0"/>
              <a:t>   From </a:t>
            </a:r>
            <a:r>
              <a:rPr lang="en-US" altLang="ja-JP" dirty="0"/>
              <a:t>the "Basic Console" menu group, go to the "Operation list" menu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  </a:t>
            </a:r>
            <a:r>
              <a:rPr lang="en-US" altLang="ja-JP" dirty="0"/>
              <a:t>Input the information below and press the "Register" button.</a:t>
            </a:r>
            <a:endParaRPr lang="en-US" altLang="ja-JP" spc="-150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1619543" y="4963456"/>
            <a:ext cx="1846116" cy="612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31280" y="5805360"/>
            <a:ext cx="93544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346719" y="5626112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3966190" y="5097760"/>
            <a:ext cx="3489065" cy="995610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814936" y="490916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81239"/>
              </p:ext>
            </p:extLst>
          </p:nvPr>
        </p:nvGraphicFramePr>
        <p:xfrm>
          <a:off x="4116961" y="5269456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Reservation date/time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(Operation)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291089" y="2998984"/>
            <a:ext cx="813329" cy="19938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76088" y="3010955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5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8" y="2426203"/>
            <a:ext cx="6743537" cy="3020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.2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data to “Install Package list”</a:t>
            </a:r>
          </a:p>
          <a:p>
            <a:pPr lvl="1"/>
            <a:r>
              <a:rPr lang="en-US" altLang="ja-JP" dirty="0"/>
              <a:t>From the "Input" menu group, go to the "Install package list" menu</a:t>
            </a:r>
          </a:p>
          <a:p>
            <a:pPr marL="180000" lvl="1" indent="0">
              <a:buNone/>
            </a:pPr>
            <a:r>
              <a:rPr lang="en-US" altLang="ja-JP" dirty="0" smtClean="0"/>
              <a:t>Input </a:t>
            </a:r>
            <a:r>
              <a:rPr lang="en-US" altLang="ja-JP" dirty="0"/>
              <a:t>the information below and press the "Register" button</a:t>
            </a:r>
            <a:r>
              <a:rPr lang="en-US" altLang="ja-JP" dirty="0" smtClean="0"/>
              <a:t>. Please note that the packages we are installing are different from the first time.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55238" y="3398915"/>
            <a:ext cx="5844233" cy="6178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414610" y="4079105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4807044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647091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555720" y="4176795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151894"/>
              </p:ext>
            </p:extLst>
          </p:nvPr>
        </p:nvGraphicFramePr>
        <p:xfrm>
          <a:off x="478511" y="4967110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Host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specified date )_1:Operation 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136051" y="2932182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84588" y="2819157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7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6" y="2329682"/>
            <a:ext cx="5679259" cy="39982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92" y="3768067"/>
            <a:ext cx="3900280" cy="2722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.3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 smtClean="0"/>
              <a:t>We will now run the Conductor a second time.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 smtClean="0"/>
              <a:t>From the “Conductor” Menu group, go to the “Conductor execution” menu.</a:t>
            </a:r>
          </a:p>
          <a:p>
            <a:pPr marL="180000" lvl="1" indent="0">
              <a:buNone/>
            </a:pPr>
            <a:r>
              <a:rPr lang="en-US" altLang="ja-JP" dirty="0" smtClean="0"/>
              <a:t>   Select the Conductor and Operation you want to run and press “Execute”.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452843" y="4017926"/>
            <a:ext cx="3027429" cy="35452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149869" y="375586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178730" y="486011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56272" y="5157169"/>
            <a:ext cx="302400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77472" y="6353547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54614" y="631541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38139" y="3541068"/>
            <a:ext cx="780349" cy="1910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133942" y="3493919"/>
            <a:ext cx="301542" cy="275538"/>
          </a:xfrm>
          <a:prstGeom prst="wedgeEllipseCallout">
            <a:avLst>
              <a:gd name="adj1" fmla="val 88041"/>
              <a:gd name="adj2" fmla="val -35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593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Executing the Conductor will move the user to the "Conductor confirmation" 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status </a:t>
            </a:r>
            <a:r>
              <a:rPr lang="en-US" altLang="ja-JP" sz="1200" dirty="0" smtClean="0">
                <a:latin typeface="+mn-ea"/>
              </a:rPr>
              <a:t>and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the Execution log </a:t>
            </a:r>
            <a:r>
              <a:rPr lang="en-US" altLang="ja-JP" sz="1200" dirty="0" smtClean="0">
                <a:latin typeface="+mn-ea"/>
              </a:rPr>
              <a:t>can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be checked 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88724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1" y="2091301"/>
            <a:ext cx="5287313" cy="3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50" y="1822303"/>
            <a:ext cx="6615295" cy="4069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65" y="3526631"/>
            <a:ext cx="3417802" cy="30031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(3</a:t>
            </a:r>
            <a:r>
              <a:rPr lang="en-US" altLang="ja-JP" dirty="0" smtClean="0"/>
              <a:t>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right 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95535" y="3428829"/>
            <a:ext cx="137922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436121" y="2924929"/>
            <a:ext cx="1161224" cy="20444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715263" y="3097701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29894" y="2957952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563860" y="3750567"/>
            <a:ext cx="935520" cy="3985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436121" y="3129377"/>
            <a:ext cx="506740" cy="10168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" y="1719524"/>
            <a:ext cx="6444719" cy="46847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187530" y="3573020"/>
            <a:ext cx="5400750" cy="2160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4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/>
              <a:t>Check that the new installed Maria DB's dependency with other packages are correct and that the other 4 packages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htpd,php,perl,python</a:t>
            </a:r>
            <a:r>
              <a:rPr lang="en-US" altLang="ja-JP" dirty="0"/>
              <a:t>) has </a:t>
            </a:r>
            <a:r>
              <a:rPr lang="en-US" altLang="ja-JP" dirty="0" smtClean="0"/>
              <a:t>been </a:t>
            </a:r>
            <a:r>
              <a:rPr lang="en-US" altLang="ja-JP" dirty="0"/>
              <a:t>updated.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52174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1050" dirty="0"/>
              <a:t>～～～～～～～～～～～～～～～～～～～～～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httpd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</a:t>
            </a:r>
          </a:p>
          <a:p>
            <a:r>
              <a:rPr lang="ja-JP" altLang="en-US" sz="1050" dirty="0"/>
              <a:t>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Installed:</a:t>
            </a:r>
          </a:p>
          <a:p>
            <a:r>
              <a:rPr lang="en-US" altLang="ja-JP" sz="1050" dirty="0"/>
              <a:t>    mariadb-server.x86_64 1:5.5.68-1.el7 </a:t>
            </a:r>
          </a:p>
          <a:p>
            <a:r>
              <a:rPr lang="en-US" altLang="ja-JP" sz="1050" dirty="0"/>
              <a:t>Dependency Installed: </a:t>
            </a:r>
          </a:p>
          <a:p>
            <a:r>
              <a:rPr lang="en-US" altLang="ja-JP" sz="1050" dirty="0"/>
              <a:t>    mariadb.x86_64 1:5.5.68-1.el7 </a:t>
            </a:r>
          </a:p>
          <a:p>
            <a:r>
              <a:rPr lang="en-US" altLang="ja-JP" sz="1050" dirty="0"/>
              <a:t>    perl-Compress-Raw-Bzip2.x86_64 0:2.061-3.el7 </a:t>
            </a:r>
          </a:p>
          <a:p>
            <a:r>
              <a:rPr lang="en-US" altLang="ja-JP" sz="1050" dirty="0"/>
              <a:t>    perl-Compress-Raw-Zlib.x86_64 1:2.061-4.el7 </a:t>
            </a:r>
          </a:p>
          <a:p>
            <a:r>
              <a:rPr lang="en-US" altLang="ja-JP" sz="1050" dirty="0"/>
              <a:t>    perl-DBD-MySQL.x86_64 0:4.023-6.el7 </a:t>
            </a:r>
          </a:p>
          <a:p>
            <a:r>
              <a:rPr lang="en-US" altLang="ja-JP" sz="1050" dirty="0"/>
              <a:t>    perl-DBI.x86_64 0:1.627-4.el7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-IO-</a:t>
            </a:r>
            <a:r>
              <a:rPr lang="en-US" altLang="ja-JP" sz="1050" dirty="0" err="1"/>
              <a:t>Compress.noarch</a:t>
            </a:r>
            <a:r>
              <a:rPr lang="en-US" altLang="ja-JP" sz="1050" dirty="0"/>
              <a:t> 0:2.061-2.el7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-Net-</a:t>
            </a:r>
            <a:r>
              <a:rPr lang="en-US" altLang="ja-JP" sz="1050" dirty="0" err="1"/>
              <a:t>Daemon.noarch</a:t>
            </a:r>
            <a:r>
              <a:rPr lang="en-US" altLang="ja-JP" sz="1050" dirty="0"/>
              <a:t> 0:0.48-5.el7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perl-PlRPC.noarch</a:t>
            </a:r>
            <a:r>
              <a:rPr lang="en-US" altLang="ja-JP" sz="1050" dirty="0"/>
              <a:t> 0:0.2020-14.el7</a:t>
            </a:r>
          </a:p>
          <a:p>
            <a:r>
              <a:rPr lang="en-US" altLang="ja-JP" sz="1050" dirty="0"/>
              <a:t>Dependency Updated: </a:t>
            </a:r>
          </a:p>
          <a:p>
            <a:r>
              <a:rPr lang="en-US" altLang="ja-JP" sz="1050" dirty="0"/>
              <a:t>    mariadb-libs.x86_64 1:5.5.68-1.el7</a:t>
            </a:r>
          </a:p>
          <a:p>
            <a:r>
              <a:rPr lang="en-US" altLang="ja-JP" sz="1050" dirty="0"/>
              <a:t>Complete!</a:t>
            </a:r>
          </a:p>
          <a:p>
            <a:r>
              <a:rPr lang="en-US" altLang="ja-JP" sz="1050" dirty="0"/>
              <a:t>"]}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php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 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 are up to date", </a:t>
            </a:r>
          </a:p>
          <a:p>
            <a:r>
              <a:rPr lang="en-US" altLang="ja-JP" sz="1050" dirty="0"/>
              <a:t>""]}</a:t>
            </a:r>
          </a:p>
          <a:p>
            <a:r>
              <a:rPr lang="en-US" altLang="ja-JP" sz="1050" dirty="0"/>
              <a:t> </a:t>
            </a:r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100" dirty="0"/>
              <a:t>python are up to </a:t>
            </a:r>
            <a:r>
              <a:rPr lang="en-US" altLang="ja-JP" sz="1050" dirty="0"/>
              <a:t>date", </a:t>
            </a:r>
          </a:p>
          <a:p>
            <a:r>
              <a:rPr lang="en-US" altLang="ja-JP" sz="1050" dirty="0"/>
              <a:t>""]} </a:t>
            </a:r>
            <a:endParaRPr lang="en-US" altLang="ja-JP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 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78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 bwMode="auto">
          <a:xfrm>
            <a:off x="4932050" y="2972407"/>
            <a:ext cx="2863342" cy="2866929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46213" y="2972407"/>
            <a:ext cx="2863342" cy="28669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151840" y="3134609"/>
            <a:ext cx="2120881" cy="441608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Normal System </a:t>
            </a:r>
          </a:p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construction</a:t>
            </a:r>
            <a:endParaRPr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en-US" altLang="ja-JP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en-US" altLang="ja-JP" dirty="0"/>
              <a:t>1/2)</a:t>
            </a:r>
            <a:r>
              <a:rPr lang="ja-JP" altLang="en-US" dirty="0"/>
              <a:t>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09"/>
            <a:ext cx="8784000" cy="186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This </a:t>
            </a:r>
            <a:r>
              <a:rPr lang="en-US" altLang="ja-JP" sz="1800" dirty="0"/>
              <a:t>document serves as a </a:t>
            </a:r>
            <a:r>
              <a:rPr lang="en-US" altLang="ja-JP" sz="1800" dirty="0" smtClean="0"/>
              <a:t>quick start </a:t>
            </a:r>
            <a:r>
              <a:rPr lang="en-US" altLang="ja-JP" sz="1800" dirty="0"/>
              <a:t>guide for users who are using IT Automation (written as ITA) for the first time</a:t>
            </a:r>
            <a:r>
              <a:rPr lang="en-US" altLang="ja-JP" sz="1800" dirty="0" smtClean="0"/>
              <a:t>.</a:t>
            </a:r>
          </a:p>
          <a:p>
            <a:pPr marL="0" indent="0">
              <a:buNone/>
            </a:pPr>
            <a:r>
              <a:rPr lang="en-US" altLang="ja-JP" sz="1800" dirty="0" smtClean="0"/>
              <a:t>By </a:t>
            </a:r>
            <a:r>
              <a:rPr lang="en-US" altLang="ja-JP" sz="1800" dirty="0"/>
              <a:t>installing Linux server packages, we can automate and centralize and automate package management for each server. That way, we can use ITA and have a more efficient system than we could achieve from a conventional </a:t>
            </a:r>
            <a:r>
              <a:rPr lang="en-US" altLang="ja-JP" sz="1800" dirty="0" smtClean="0"/>
              <a:t>system construction.</a:t>
            </a:r>
            <a:endParaRPr lang="ja-JP" altLang="en-US" sz="1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5" y="5041943"/>
            <a:ext cx="533136" cy="1123437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 bwMode="auto">
          <a:xfrm>
            <a:off x="1010309" y="5088675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Manual system construction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012583" y="4422357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Separately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1012583" y="3733342"/>
            <a:ext cx="2403945" cy="566816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New procedures for every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construction/operation</a:t>
            </a:r>
          </a:p>
        </p:txBody>
      </p:sp>
      <p:sp>
        <p:nvSpPr>
          <p:cNvPr id="14" name="右矢印 13"/>
          <p:cNvSpPr/>
          <p:nvPr/>
        </p:nvSpPr>
        <p:spPr bwMode="auto">
          <a:xfrm>
            <a:off x="3839970" y="445216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3839970" y="378348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3840603" y="5119155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52490" y="5088675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Automated system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construction</a:t>
            </a:r>
            <a:endParaRPr lang="en-US" altLang="ja-JP" sz="12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141830" y="4422357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Centrally/history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5152490" y="3733342"/>
            <a:ext cx="2403945" cy="572725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Uses procedures that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can be reused</a:t>
            </a:r>
          </a:p>
          <a:p>
            <a:pPr algn="ctr"/>
            <a:r>
              <a:rPr lang="en-US" altLang="ja-JP" sz="1200" b="1" dirty="0" smtClean="0">
                <a:latin typeface="+mn-ea"/>
              </a:rPr>
              <a:t>(Playbook)</a:t>
            </a:r>
            <a:endParaRPr lang="en-US" altLang="ja-JP" sz="1200" b="1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25" y="5247172"/>
            <a:ext cx="876768" cy="773942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 bwMode="auto">
          <a:xfrm>
            <a:off x="5300272" y="3129532"/>
            <a:ext cx="2126897" cy="446685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ITA Automated</a:t>
            </a:r>
            <a:br>
              <a:rPr lang="en-US" altLang="ja-JP" sz="11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System construction</a:t>
            </a:r>
            <a:endParaRPr lang="ja-JP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21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6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/>
              <a:t> Checking the CMDB Parameter history </a:t>
            </a:r>
            <a:r>
              <a:rPr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2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/>
          <a:lstStyle/>
          <a:p>
            <a:r>
              <a:rPr lang="en-US" altLang="ja-JP" dirty="0" smtClean="0"/>
              <a:t>6.1</a:t>
            </a:r>
            <a:r>
              <a:rPr lang="ja-JP" altLang="en-US" dirty="0"/>
              <a:t> </a:t>
            </a:r>
            <a:r>
              <a:rPr lang="en-US" altLang="ja-JP" dirty="0"/>
              <a:t>Executing operations and History Management </a:t>
            </a:r>
            <a:r>
              <a:rPr lang="ja-JP" altLang="en-US" dirty="0" smtClean="0"/>
              <a:t>　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36712"/>
            <a:ext cx="8568854" cy="5472688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Scenario and History Management</a:t>
            </a:r>
          </a:p>
          <a:p>
            <a:pPr lvl="1"/>
            <a:r>
              <a:rPr lang="en-US" altLang="ja-JP" sz="1400" dirty="0"/>
              <a:t>ITA Manages parameter history and keeps track on who last used it, when it happened and why in the CMDB. </a:t>
            </a:r>
          </a:p>
          <a:p>
            <a:pPr lvl="1"/>
            <a:r>
              <a:rPr lang="en-US" altLang="ja-JP" sz="1400" dirty="0"/>
              <a:t>ITA also comes with functions that are able to extract the parameters of the system at said time. </a:t>
            </a:r>
            <a:r>
              <a:rPr lang="en-US" altLang="ja-JP" sz="1400" dirty="0" smtClean="0"/>
              <a:t>By </a:t>
            </a:r>
            <a:r>
              <a:rPr lang="en-US" altLang="ja-JP" sz="1400" dirty="0"/>
              <a:t>historically managing parameters, </a:t>
            </a:r>
            <a:r>
              <a:rPr lang="en-US" altLang="ja-JP" sz="1400" dirty="0" smtClean="0"/>
              <a:t>designers </a:t>
            </a:r>
            <a:r>
              <a:rPr lang="en-US" altLang="ja-JP" sz="1400" dirty="0"/>
              <a:t>and operators both can perform system maintenance without any worries or problems</a:t>
            </a:r>
            <a:endParaRPr lang="ja-JP" altLang="en-US" sz="1400" dirty="0"/>
          </a:p>
          <a:p>
            <a:pPr lvl="1"/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en-US" altLang="ja-JP" sz="1400" dirty="0"/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683460" y="4267230"/>
            <a:ext cx="7777080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 bwMode="auto">
          <a:xfrm>
            <a:off x="277175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 bwMode="auto">
          <a:xfrm>
            <a:off x="601220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 bwMode="auto">
          <a:xfrm>
            <a:off x="1412451" y="5459821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3460" y="5178105"/>
            <a:ext cx="7888548" cy="862264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dirty="0" smtClean="0">
                <a:latin typeface="+mn-ea"/>
              </a:rPr>
              <a:t>In </a:t>
            </a:r>
            <a:r>
              <a:rPr lang="en-US" altLang="ja-JP" dirty="0">
                <a:latin typeface="+mn-ea"/>
              </a:rPr>
              <a:t>order for the user to experience history management 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en-US" altLang="ja-JP" dirty="0" smtClean="0">
                <a:latin typeface="+mn-ea"/>
              </a:rPr>
              <a:t>of </a:t>
            </a:r>
            <a:r>
              <a:rPr lang="en-US" altLang="ja-JP" dirty="0">
                <a:latin typeface="+mn-ea"/>
              </a:rPr>
              <a:t>Parameters, this scenario contained 2 executions.</a:t>
            </a:r>
            <a:endParaRPr kumimoji="1" lang="ja-JP" altLang="en-US" dirty="0" smtClean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77751" y="3478029"/>
            <a:ext cx="145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Reference date</a:t>
            </a:r>
            <a:endParaRPr kumimoji="1" lang="ja-JP" altLang="en-US" b="1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9477" y="2845054"/>
            <a:ext cx="146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b="1" dirty="0" smtClean="0"/>
          </a:p>
          <a:p>
            <a:pPr algn="ctr"/>
            <a:r>
              <a:rPr lang="en-US" altLang="ja-JP" b="1" dirty="0" smtClean="0"/>
              <a:t>1</a:t>
            </a:r>
            <a:r>
              <a:rPr lang="en-US" altLang="ja-JP" b="1" baseline="30000" dirty="0" smtClean="0"/>
              <a:t>st</a:t>
            </a:r>
            <a:r>
              <a:rPr lang="en-US" altLang="ja-JP" b="1" dirty="0" smtClean="0"/>
              <a:t> Execution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23589" y="3068951"/>
            <a:ext cx="14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/>
              <a:t>2</a:t>
            </a:r>
            <a:r>
              <a:rPr lang="en-US" altLang="ja-JP" b="1" baseline="30000" dirty="0" smtClean="0"/>
              <a:t>nd</a:t>
            </a:r>
            <a:r>
              <a:rPr lang="en-US" altLang="ja-JP" b="1" dirty="0" smtClean="0"/>
              <a:t> </a:t>
            </a:r>
            <a:br>
              <a:rPr lang="en-US" altLang="ja-JP" b="1" dirty="0" smtClean="0"/>
            </a:br>
            <a:r>
              <a:rPr lang="en-US" altLang="ja-JP" b="1" dirty="0" smtClean="0"/>
              <a:t>Execution</a:t>
            </a:r>
            <a:endParaRPr kumimoji="1" lang="ja-JP" altLang="en-US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941337" y="2438679"/>
            <a:ext cx="296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/>
              <a:t>Searching with a date between the first and second execution.</a:t>
            </a:r>
          </a:p>
          <a:p>
            <a:pPr algn="ctr"/>
            <a:r>
              <a:rPr lang="en-US" altLang="ja-JP" sz="1100" b="1" dirty="0"/>
              <a:t>→The first execution record is </a:t>
            </a:r>
            <a:r>
              <a:rPr lang="en-US" altLang="ja-JP" sz="110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868180" y="2438678"/>
            <a:ext cx="296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b="1" dirty="0"/>
              <a:t>Searching with a date after the second execution.</a:t>
            </a:r>
          </a:p>
          <a:p>
            <a:pPr algn="ctr"/>
            <a:r>
              <a:rPr lang="en-US" altLang="ja-JP" sz="1050" b="1" dirty="0"/>
              <a:t>→The second execution record is </a:t>
            </a:r>
            <a:r>
              <a:rPr lang="en-US" altLang="ja-JP" sz="105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9513" y="2438958"/>
            <a:ext cx="2736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/>
              <a:t>Searching </a:t>
            </a:r>
            <a:r>
              <a:rPr lang="en-US" altLang="ja-JP" sz="1100" b="1" dirty="0"/>
              <a:t>with a date before the first execution.</a:t>
            </a:r>
          </a:p>
          <a:p>
            <a:pPr algn="ctr"/>
            <a:r>
              <a:rPr lang="en-US" altLang="ja-JP" sz="1100" b="1" dirty="0"/>
              <a:t>→Nothing is displayed</a:t>
            </a:r>
            <a:endParaRPr kumimoji="1" lang="ja-JP" altLang="en-US" sz="1050" b="1" dirty="0"/>
          </a:p>
        </p:txBody>
      </p:sp>
      <p:cxnSp>
        <p:nvCxnSpPr>
          <p:cNvPr id="54" name="直線矢印コネクタ 53"/>
          <p:cNvCxnSpPr>
            <a:stCxn id="51" idx="2"/>
          </p:cNvCxnSpPr>
          <p:nvPr/>
        </p:nvCxnSpPr>
        <p:spPr bwMode="auto">
          <a:xfrm flipH="1">
            <a:off x="1542362" y="3039122"/>
            <a:ext cx="5280" cy="100992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矢印コネクタ 55"/>
          <p:cNvCxnSpPr>
            <a:stCxn id="49" idx="2"/>
          </p:cNvCxnSpPr>
          <p:nvPr/>
        </p:nvCxnSpPr>
        <p:spPr bwMode="auto">
          <a:xfrm>
            <a:off x="4422761" y="3208120"/>
            <a:ext cx="0" cy="82429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矢印コネクタ 57"/>
          <p:cNvCxnSpPr>
            <a:stCxn id="50" idx="2"/>
          </p:cNvCxnSpPr>
          <p:nvPr/>
        </p:nvCxnSpPr>
        <p:spPr bwMode="auto">
          <a:xfrm>
            <a:off x="7349604" y="3177342"/>
            <a:ext cx="0" cy="85507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円形吹き出し 20"/>
          <p:cNvSpPr/>
          <p:nvPr/>
        </p:nvSpPr>
        <p:spPr bwMode="auto">
          <a:xfrm>
            <a:off x="403515" y="495825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6" y="2413910"/>
            <a:ext cx="5104197" cy="37508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History </a:t>
            </a:r>
            <a:r>
              <a:rPr lang="en-US" altLang="ja-JP" dirty="0" smtClean="0"/>
              <a:t>Check</a:t>
            </a:r>
          </a:p>
          <a:p>
            <a:pPr lvl="1"/>
            <a:r>
              <a:rPr lang="en-US" altLang="ja-JP" dirty="0"/>
              <a:t>Check if the parameters are actually managed.</a:t>
            </a:r>
          </a:p>
          <a:p>
            <a:pPr marL="180000" lvl="1" indent="0">
              <a:buNone/>
            </a:pPr>
            <a:r>
              <a:rPr lang="en-US" altLang="ja-JP" dirty="0"/>
              <a:t>From the "Reference" menu group, go to the "Install package list" menu. </a:t>
            </a:r>
          </a:p>
          <a:p>
            <a:pPr marL="180000" lvl="1" indent="0">
              <a:buNone/>
            </a:pPr>
            <a:r>
              <a:rPr lang="en-US" altLang="ja-JP" dirty="0"/>
              <a:t>First, press the "Filter" button </a:t>
            </a:r>
            <a:r>
              <a:rPr lang="en-US" altLang="ja-JP" dirty="0" smtClean="0"/>
              <a:t>without inputting </a:t>
            </a:r>
            <a:r>
              <a:rPr lang="en-US" altLang="ja-JP" dirty="0"/>
              <a:t>any filters.    </a:t>
            </a:r>
            <a:endParaRPr lang="ja-JP" altLang="en-US" dirty="0"/>
          </a:p>
        </p:txBody>
      </p:sp>
      <p:sp>
        <p:nvSpPr>
          <p:cNvPr id="27" name="角丸四角形 26"/>
          <p:cNvSpPr/>
          <p:nvPr/>
        </p:nvSpPr>
        <p:spPr bwMode="auto">
          <a:xfrm>
            <a:off x="1619590" y="3593124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1619590" y="4234467"/>
            <a:ext cx="4248590" cy="56545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3232617" y="3075252"/>
            <a:ext cx="4003753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Press the “Filter” button without inputting anything</a:t>
            </a: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047426" y="290001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145386" y="355272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131103" y="5180849"/>
            <a:ext cx="388923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Check that the newest data is displayed correctly.</a:t>
            </a:r>
            <a:endParaRPr lang="en-US" altLang="ja-JP" sz="1200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931075" y="4992684"/>
            <a:ext cx="301542" cy="275538"/>
          </a:xfrm>
          <a:prstGeom prst="wedgeEllipseCallout">
            <a:avLst>
              <a:gd name="adj1" fmla="val -2442"/>
              <a:gd name="adj2" fmla="val -15860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814872" y="2996940"/>
            <a:ext cx="732708" cy="1786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1750108" y="2957536"/>
            <a:ext cx="301542" cy="275538"/>
          </a:xfrm>
          <a:prstGeom prst="wedgeEllipseCallout">
            <a:avLst>
              <a:gd name="adj1" fmla="val -113690"/>
              <a:gd name="adj2" fmla="val -17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5" name="角丸四角形 14"/>
          <p:cNvSpPr/>
          <p:nvPr/>
        </p:nvSpPr>
        <p:spPr bwMode="auto">
          <a:xfrm>
            <a:off x="2195670" y="3212200"/>
            <a:ext cx="576080" cy="2918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8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199"/>
          <a:stretch/>
        </p:blipFill>
        <p:spPr>
          <a:xfrm>
            <a:off x="827480" y="2109738"/>
            <a:ext cx="4998452" cy="360469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  <a:endParaRPr lang="ja-JP" altLang="en-US" dirty="0" smtClean="0"/>
          </a:p>
          <a:p>
            <a:pPr lvl="1"/>
            <a:r>
              <a:rPr lang="en-US" altLang="ja-JP" dirty="0"/>
              <a:t>Now, we will input a reference date that took place earlier than the second execution and filter.  </a:t>
            </a: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36856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19590" y="3912087"/>
            <a:ext cx="4032560" cy="4580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2871"/>
            <a:ext cx="3931743" cy="43911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second execution date.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763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034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58469"/>
            <a:ext cx="374521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only the first execution is displayed.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0304"/>
            <a:ext cx="301542" cy="275538"/>
          </a:xfrm>
          <a:prstGeom prst="wedgeEllipseCallout">
            <a:avLst>
              <a:gd name="adj1" fmla="val -2442"/>
              <a:gd name="adj2" fmla="val -1555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156608" y="2853174"/>
            <a:ext cx="576080" cy="37716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1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868"/>
            <a:ext cx="4825454" cy="352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3/3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</a:p>
          <a:p>
            <a:pPr lvl="1"/>
            <a:r>
              <a:rPr lang="en-US" altLang="ja-JP" dirty="0"/>
              <a:t>Lastly, input a </a:t>
            </a:r>
            <a:r>
              <a:rPr lang="en-US" altLang="ja-JP" dirty="0" smtClean="0"/>
              <a:t>date earlier than </a:t>
            </a:r>
            <a:r>
              <a:rPr lang="en-US" altLang="ja-JP" dirty="0"/>
              <a:t>the first execution.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2267680" y="2855079"/>
            <a:ext cx="465008" cy="41757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72649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08894" y="3690219"/>
            <a:ext cx="4043256" cy="4800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4777"/>
            <a:ext cx="3715713" cy="47747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first execution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9541"/>
            <a:ext cx="301542" cy="275538"/>
          </a:xfrm>
          <a:prstGeom prst="wedgeEllipseCallout">
            <a:avLst>
              <a:gd name="adj1" fmla="val -154063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2247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60373"/>
            <a:ext cx="2521047" cy="3408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nothing is displayed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2209"/>
            <a:ext cx="301542" cy="275538"/>
          </a:xfrm>
          <a:prstGeom prst="wedgeEllipseCallout">
            <a:avLst>
              <a:gd name="adj1" fmla="val 315"/>
              <a:gd name="adj2" fmla="val -2038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2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6" y="1730408"/>
            <a:ext cx="6779097" cy="4506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①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Ansible-Legacy】Single</a:t>
            </a:r>
            <a:r>
              <a:rPr lang="en-US" altLang="ja-JP" dirty="0" smtClean="0"/>
              <a:t> Execution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menu</a:t>
            </a:r>
          </a:p>
          <a:p>
            <a:pPr lvl="1"/>
            <a:r>
              <a:rPr lang="en-US" altLang="ja-JP" dirty="0"/>
              <a:t>Ansible-Legacy has a "Execution" menu where users can execute individual movements and dry run them.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604894" y="3073322"/>
            <a:ext cx="5559466" cy="42768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1547580" y="5897253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590024" y="4444399"/>
            <a:ext cx="5646346" cy="5389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688274" y="3461009"/>
            <a:ext cx="2351548" cy="53637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 created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6595893" y="3365064"/>
            <a:ext cx="301542" cy="275538"/>
          </a:xfrm>
          <a:prstGeom prst="wedgeEllipseCallout">
            <a:avLst>
              <a:gd name="adj1" fmla="val -92292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6706829" y="4204849"/>
            <a:ext cx="2351548" cy="69184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an operation 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linked to the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21" name="円形吹き出し 20"/>
          <p:cNvSpPr/>
          <p:nvPr/>
        </p:nvSpPr>
        <p:spPr bwMode="auto">
          <a:xfrm>
            <a:off x="6599250" y="4118227"/>
            <a:ext cx="301542" cy="275538"/>
          </a:xfrm>
          <a:prstGeom prst="wedgeEllipseCallout">
            <a:avLst>
              <a:gd name="adj1" fmla="val -365530"/>
              <a:gd name="adj2" fmla="val 23966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4" name="角丸四角形 23"/>
          <p:cNvSpPr/>
          <p:nvPr/>
        </p:nvSpPr>
        <p:spPr bwMode="auto">
          <a:xfrm>
            <a:off x="5580140" y="5090321"/>
            <a:ext cx="3459682" cy="1458811"/>
          </a:xfrm>
          <a:prstGeom prst="roundRect">
            <a:avLst>
              <a:gd name="adj" fmla="val 15737"/>
            </a:avLst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  <a:latin typeface="+mn-ea"/>
              </a:rPr>
              <a:t>　　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円形吹き出し 24"/>
          <p:cNvSpPr/>
          <p:nvPr/>
        </p:nvSpPr>
        <p:spPr bwMode="auto">
          <a:xfrm>
            <a:off x="5459854" y="5203126"/>
            <a:ext cx="301542" cy="275538"/>
          </a:xfrm>
          <a:prstGeom prst="wedgeEllipseCallout">
            <a:avLst>
              <a:gd name="adj1" fmla="val -796588"/>
              <a:gd name="adj2" fmla="val 2349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３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0477"/>
              </p:ext>
            </p:extLst>
          </p:nvPr>
        </p:nvGraphicFramePr>
        <p:xfrm>
          <a:off x="5720988" y="5095901"/>
          <a:ext cx="3318834" cy="1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5">
                  <a:extLst>
                    <a:ext uri="{9D8B030D-6E8A-4147-A177-3AD203B41FA5}">
                      <a16:colId xmlns:a16="http://schemas.microsoft.com/office/drawing/2014/main" val="3780613707"/>
                    </a:ext>
                  </a:extLst>
                </a:gridCol>
                <a:gridCol w="3036419">
                  <a:extLst>
                    <a:ext uri="{9D8B030D-6E8A-4147-A177-3AD203B41FA5}">
                      <a16:colId xmlns:a16="http://schemas.microsoft.com/office/drawing/2014/main" val="476858809"/>
                    </a:ext>
                  </a:extLst>
                </a:gridCol>
              </a:tblGrid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Dry</a:t>
                      </a:r>
                      <a:r>
                        <a:rPr lang="en-US" altLang="ja-JP" sz="12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run</a:t>
                      </a:r>
                      <a:endParaRPr lang="en-US" altLang="ja-JP" sz="12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850261"/>
                  </a:ext>
                </a:extLst>
              </a:tr>
              <a:tr h="521147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Checks the playbook’s connectivity and syntax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84552"/>
                  </a:ext>
                </a:extLst>
              </a:tr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40616"/>
                  </a:ext>
                </a:extLst>
              </a:tr>
              <a:tr h="312688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Executes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playbook.</a:t>
                      </a:r>
                      <a:endParaRPr lang="en-US" altLang="ja-JP" sz="12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5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5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19" y="2906731"/>
            <a:ext cx="4250465" cy="31018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" y="1960824"/>
            <a:ext cx="4414833" cy="4670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②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Ansible-Legacy】Execution</a:t>
            </a:r>
            <a:r>
              <a:rPr lang="en-US" altLang="ja-JP" dirty="0" smtClean="0"/>
              <a:t> check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</a:t>
            </a:r>
            <a:endParaRPr lang="en-US" altLang="ja-JP" dirty="0"/>
          </a:p>
          <a:p>
            <a:pPr lvl="1"/>
            <a:r>
              <a:rPr lang="en-US" altLang="ja-JP" dirty="0"/>
              <a:t>Pressing either the Execute or the Dry run button will move the user to a screen where execution status and logs are displayed.</a:t>
            </a:r>
            <a:endParaRPr lang="ja-JP" altLang="en-US" dirty="0"/>
          </a:p>
        </p:txBody>
      </p:sp>
      <p:sp>
        <p:nvSpPr>
          <p:cNvPr id="33" name="角丸四角形 32"/>
          <p:cNvSpPr/>
          <p:nvPr/>
        </p:nvSpPr>
        <p:spPr bwMode="auto">
          <a:xfrm>
            <a:off x="979958" y="2780910"/>
            <a:ext cx="3501486" cy="273638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4868312" y="1711511"/>
            <a:ext cx="4103472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you can see the input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data and the execution status.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4860040" y="2276840"/>
            <a:ext cx="4083154" cy="50407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see both the </a:t>
            </a:r>
            <a:r>
              <a:rPr lang="en-US" altLang="ja-JP" sz="1200" dirty="0" smtClean="0">
                <a:latin typeface="+mn-ea"/>
              </a:rPr>
              <a:t>execution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log and the error log in real time.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5352637" y="2852920"/>
            <a:ext cx="3179913" cy="1510669"/>
          </a:xfrm>
          <a:prstGeom prst="roundRect">
            <a:avLst>
              <a:gd name="adj" fmla="val 158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570514" y="1716326"/>
            <a:ext cx="782123" cy="540000"/>
          </a:xfrm>
          <a:prstGeom prst="wedgeEllipseCallout">
            <a:avLst>
              <a:gd name="adj1" fmla="val -184631"/>
              <a:gd name="adj2" fmla="val 1494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4570514" y="2240910"/>
            <a:ext cx="782123" cy="540000"/>
          </a:xfrm>
          <a:prstGeom prst="wedgeEllipseCallout">
            <a:avLst>
              <a:gd name="adj1" fmla="val 48003"/>
              <a:gd name="adj2" fmla="val 9489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533913" y="4725180"/>
            <a:ext cx="2679490" cy="28804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22353" y="6008602"/>
            <a:ext cx="3853906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download both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input data and the result data.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4531291" y="5981001"/>
            <a:ext cx="782123" cy="540000"/>
          </a:xfrm>
          <a:prstGeom prst="wedgeEllipseCallout">
            <a:avLst>
              <a:gd name="adj1" fmla="val -104741"/>
              <a:gd name="adj2" fmla="val -1553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6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9" y="2467703"/>
            <a:ext cx="8028543" cy="4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ja-JP" altLang="en-US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(2/2)</a:t>
            </a:r>
            <a:endParaRPr lang="ja-JP" altLang="en-US" dirty="0"/>
          </a:p>
        </p:txBody>
      </p:sp>
      <p:sp>
        <p:nvSpPr>
          <p:cNvPr id="21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2833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dirty="0"/>
              <a:t>Main ITA functions used in this document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Linking with Automation software (Ansible</a:t>
            </a:r>
            <a:r>
              <a:rPr lang="en-US" altLang="ja-JP" dirty="0" smtClean="0"/>
              <a:t>).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Parameter management </a:t>
            </a:r>
            <a:r>
              <a:rPr lang="en-US" altLang="ja-JP" dirty="0" smtClean="0"/>
              <a:t>(Creation, Registration </a:t>
            </a:r>
            <a:r>
              <a:rPr lang="en-US" altLang="ja-JP" dirty="0"/>
              <a:t>and history management of Menus</a:t>
            </a:r>
            <a:r>
              <a:rPr lang="en-US" altLang="ja-JP" dirty="0" smtClean="0"/>
              <a:t>)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</a:t>
            </a:r>
            <a:r>
              <a:rPr lang="en-US" altLang="ja-JP" dirty="0" smtClean="0"/>
              <a:t>Linking </a:t>
            </a:r>
            <a:r>
              <a:rPr lang="en-US" altLang="ja-JP" dirty="0"/>
              <a:t>Variables (Automatic registration of </a:t>
            </a:r>
            <a:r>
              <a:rPr lang="en-US" altLang="ja-JP" dirty="0" smtClean="0"/>
              <a:t>substitute </a:t>
            </a:r>
            <a:r>
              <a:rPr lang="en-US" altLang="ja-JP" dirty="0"/>
              <a:t>values)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>   </a:t>
            </a:r>
            <a:endParaRPr lang="en-US" altLang="ja-JP" dirty="0"/>
          </a:p>
        </p:txBody>
      </p:sp>
      <p:sp>
        <p:nvSpPr>
          <p:cNvPr id="26" name="フリーフォーム 25"/>
          <p:cNvSpPr/>
          <p:nvPr/>
        </p:nvSpPr>
        <p:spPr bwMode="auto">
          <a:xfrm>
            <a:off x="395421" y="2886926"/>
            <a:ext cx="7041662" cy="2918404"/>
          </a:xfrm>
          <a:custGeom>
            <a:avLst/>
            <a:gdLst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5029200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4890052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208722 w 7404653"/>
              <a:gd name="connsiteY2" fmla="*/ 19878 h 3001617"/>
              <a:gd name="connsiteX3" fmla="*/ 1461053 w 7404653"/>
              <a:gd name="connsiteY3" fmla="*/ 29817 h 3001617"/>
              <a:gd name="connsiteX4" fmla="*/ 1520687 w 7404653"/>
              <a:gd name="connsiteY4" fmla="*/ 39756 h 3001617"/>
              <a:gd name="connsiteX5" fmla="*/ 1570383 w 7404653"/>
              <a:gd name="connsiteY5" fmla="*/ 49695 h 3001617"/>
              <a:gd name="connsiteX6" fmla="*/ 1659835 w 7404653"/>
              <a:gd name="connsiteY6" fmla="*/ 49695 h 3001617"/>
              <a:gd name="connsiteX7" fmla="*/ 1659835 w 7404653"/>
              <a:gd name="connsiteY7" fmla="*/ 367748 h 3001617"/>
              <a:gd name="connsiteX8" fmla="*/ 4711148 w 7404653"/>
              <a:gd name="connsiteY8" fmla="*/ 367748 h 3001617"/>
              <a:gd name="connsiteX9" fmla="*/ 4989444 w 7404653"/>
              <a:gd name="connsiteY9" fmla="*/ 367748 h 3001617"/>
              <a:gd name="connsiteX10" fmla="*/ 4989444 w 7404653"/>
              <a:gd name="connsiteY10" fmla="*/ 139148 h 3001617"/>
              <a:gd name="connsiteX11" fmla="*/ 6480313 w 7404653"/>
              <a:gd name="connsiteY11" fmla="*/ 139148 h 3001617"/>
              <a:gd name="connsiteX12" fmla="*/ 6480313 w 7404653"/>
              <a:gd name="connsiteY12" fmla="*/ 2176669 h 3001617"/>
              <a:gd name="connsiteX13" fmla="*/ 7404653 w 7404653"/>
              <a:gd name="connsiteY13" fmla="*/ 2176669 h 3001617"/>
              <a:gd name="connsiteX14" fmla="*/ 7404653 w 7404653"/>
              <a:gd name="connsiteY14" fmla="*/ 3001617 h 3001617"/>
              <a:gd name="connsiteX15" fmla="*/ 6420679 w 7404653"/>
              <a:gd name="connsiteY15" fmla="*/ 3001617 h 3001617"/>
              <a:gd name="connsiteX16" fmla="*/ 6361044 w 7404653"/>
              <a:gd name="connsiteY16" fmla="*/ 3001617 h 3001617"/>
              <a:gd name="connsiteX17" fmla="*/ 6361044 w 7404653"/>
              <a:gd name="connsiteY17" fmla="*/ 675861 h 3001617"/>
              <a:gd name="connsiteX18" fmla="*/ 4949687 w 7404653"/>
              <a:gd name="connsiteY18" fmla="*/ 675861 h 3001617"/>
              <a:gd name="connsiteX19" fmla="*/ 4949687 w 7404653"/>
              <a:gd name="connsiteY19" fmla="*/ 2971800 h 3001617"/>
              <a:gd name="connsiteX20" fmla="*/ 4890052 w 7404653"/>
              <a:gd name="connsiteY20" fmla="*/ 2961861 h 3001617"/>
              <a:gd name="connsiteX21" fmla="*/ 1292087 w 7404653"/>
              <a:gd name="connsiteY21" fmla="*/ 2961861 h 3001617"/>
              <a:gd name="connsiteX22" fmla="*/ 1292087 w 7404653"/>
              <a:gd name="connsiteY22" fmla="*/ 1500808 h 3001617"/>
              <a:gd name="connsiteX23" fmla="*/ 0 w 7404653"/>
              <a:gd name="connsiteY23" fmla="*/ 1500808 h 3001617"/>
              <a:gd name="connsiteX24" fmla="*/ 0 w 7404653"/>
              <a:gd name="connsiteY24" fmla="*/ 0 h 3001617"/>
              <a:gd name="connsiteX25" fmla="*/ 0 w 7404653"/>
              <a:gd name="connsiteY25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570383 w 7404653"/>
              <a:gd name="connsiteY4" fmla="*/ 49695 h 3001617"/>
              <a:gd name="connsiteX5" fmla="*/ 1659835 w 7404653"/>
              <a:gd name="connsiteY5" fmla="*/ 49695 h 3001617"/>
              <a:gd name="connsiteX6" fmla="*/ 1659835 w 7404653"/>
              <a:gd name="connsiteY6" fmla="*/ 367748 h 3001617"/>
              <a:gd name="connsiteX7" fmla="*/ 4711148 w 7404653"/>
              <a:gd name="connsiteY7" fmla="*/ 367748 h 3001617"/>
              <a:gd name="connsiteX8" fmla="*/ 4989444 w 7404653"/>
              <a:gd name="connsiteY8" fmla="*/ 367748 h 3001617"/>
              <a:gd name="connsiteX9" fmla="*/ 4989444 w 7404653"/>
              <a:gd name="connsiteY9" fmla="*/ 139148 h 3001617"/>
              <a:gd name="connsiteX10" fmla="*/ 6480313 w 7404653"/>
              <a:gd name="connsiteY10" fmla="*/ 139148 h 3001617"/>
              <a:gd name="connsiteX11" fmla="*/ 6480313 w 7404653"/>
              <a:gd name="connsiteY11" fmla="*/ 2176669 h 3001617"/>
              <a:gd name="connsiteX12" fmla="*/ 7404653 w 7404653"/>
              <a:gd name="connsiteY12" fmla="*/ 2176669 h 3001617"/>
              <a:gd name="connsiteX13" fmla="*/ 7404653 w 7404653"/>
              <a:gd name="connsiteY13" fmla="*/ 3001617 h 3001617"/>
              <a:gd name="connsiteX14" fmla="*/ 6420679 w 7404653"/>
              <a:gd name="connsiteY14" fmla="*/ 3001617 h 3001617"/>
              <a:gd name="connsiteX15" fmla="*/ 6361044 w 7404653"/>
              <a:gd name="connsiteY15" fmla="*/ 3001617 h 3001617"/>
              <a:gd name="connsiteX16" fmla="*/ 6361044 w 7404653"/>
              <a:gd name="connsiteY16" fmla="*/ 675861 h 3001617"/>
              <a:gd name="connsiteX17" fmla="*/ 4949687 w 7404653"/>
              <a:gd name="connsiteY17" fmla="*/ 675861 h 3001617"/>
              <a:gd name="connsiteX18" fmla="*/ 4949687 w 7404653"/>
              <a:gd name="connsiteY18" fmla="*/ 2971800 h 3001617"/>
              <a:gd name="connsiteX19" fmla="*/ 4890052 w 7404653"/>
              <a:gd name="connsiteY19" fmla="*/ 2961861 h 3001617"/>
              <a:gd name="connsiteX20" fmla="*/ 1292087 w 7404653"/>
              <a:gd name="connsiteY20" fmla="*/ 2961861 h 3001617"/>
              <a:gd name="connsiteX21" fmla="*/ 1292087 w 7404653"/>
              <a:gd name="connsiteY21" fmla="*/ 1500808 h 3001617"/>
              <a:gd name="connsiteX22" fmla="*/ 0 w 7404653"/>
              <a:gd name="connsiteY22" fmla="*/ 1500808 h 3001617"/>
              <a:gd name="connsiteX23" fmla="*/ 0 w 7404653"/>
              <a:gd name="connsiteY23" fmla="*/ 0 h 3001617"/>
              <a:gd name="connsiteX24" fmla="*/ 0 w 7404653"/>
              <a:gd name="connsiteY24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659835 w 7404653"/>
              <a:gd name="connsiteY4" fmla="*/ 49695 h 3001617"/>
              <a:gd name="connsiteX5" fmla="*/ 1659835 w 7404653"/>
              <a:gd name="connsiteY5" fmla="*/ 367748 h 3001617"/>
              <a:gd name="connsiteX6" fmla="*/ 4711148 w 7404653"/>
              <a:gd name="connsiteY6" fmla="*/ 367748 h 3001617"/>
              <a:gd name="connsiteX7" fmla="*/ 4989444 w 7404653"/>
              <a:gd name="connsiteY7" fmla="*/ 367748 h 3001617"/>
              <a:gd name="connsiteX8" fmla="*/ 4989444 w 7404653"/>
              <a:gd name="connsiteY8" fmla="*/ 139148 h 3001617"/>
              <a:gd name="connsiteX9" fmla="*/ 6480313 w 7404653"/>
              <a:gd name="connsiteY9" fmla="*/ 139148 h 3001617"/>
              <a:gd name="connsiteX10" fmla="*/ 6480313 w 7404653"/>
              <a:gd name="connsiteY10" fmla="*/ 2176669 h 3001617"/>
              <a:gd name="connsiteX11" fmla="*/ 7404653 w 7404653"/>
              <a:gd name="connsiteY11" fmla="*/ 2176669 h 3001617"/>
              <a:gd name="connsiteX12" fmla="*/ 7404653 w 7404653"/>
              <a:gd name="connsiteY12" fmla="*/ 3001617 h 3001617"/>
              <a:gd name="connsiteX13" fmla="*/ 6420679 w 7404653"/>
              <a:gd name="connsiteY13" fmla="*/ 3001617 h 3001617"/>
              <a:gd name="connsiteX14" fmla="*/ 6361044 w 7404653"/>
              <a:gd name="connsiteY14" fmla="*/ 3001617 h 3001617"/>
              <a:gd name="connsiteX15" fmla="*/ 6361044 w 7404653"/>
              <a:gd name="connsiteY15" fmla="*/ 675861 h 3001617"/>
              <a:gd name="connsiteX16" fmla="*/ 4949687 w 7404653"/>
              <a:gd name="connsiteY16" fmla="*/ 675861 h 3001617"/>
              <a:gd name="connsiteX17" fmla="*/ 4949687 w 7404653"/>
              <a:gd name="connsiteY17" fmla="*/ 2971800 h 3001617"/>
              <a:gd name="connsiteX18" fmla="*/ 4890052 w 7404653"/>
              <a:gd name="connsiteY18" fmla="*/ 2961861 h 3001617"/>
              <a:gd name="connsiteX19" fmla="*/ 1292087 w 7404653"/>
              <a:gd name="connsiteY19" fmla="*/ 2961861 h 3001617"/>
              <a:gd name="connsiteX20" fmla="*/ 1292087 w 7404653"/>
              <a:gd name="connsiteY20" fmla="*/ 1500808 h 3001617"/>
              <a:gd name="connsiteX21" fmla="*/ 0 w 7404653"/>
              <a:gd name="connsiteY21" fmla="*/ 1500808 h 3001617"/>
              <a:gd name="connsiteX22" fmla="*/ 0 w 7404653"/>
              <a:gd name="connsiteY22" fmla="*/ 0 h 3001617"/>
              <a:gd name="connsiteX23" fmla="*/ 0 w 7404653"/>
              <a:gd name="connsiteY23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659835 w 7404653"/>
              <a:gd name="connsiteY3" fmla="*/ 49695 h 3001617"/>
              <a:gd name="connsiteX4" fmla="*/ 1659835 w 7404653"/>
              <a:gd name="connsiteY4" fmla="*/ 367748 h 3001617"/>
              <a:gd name="connsiteX5" fmla="*/ 4711148 w 7404653"/>
              <a:gd name="connsiteY5" fmla="*/ 367748 h 3001617"/>
              <a:gd name="connsiteX6" fmla="*/ 4989444 w 7404653"/>
              <a:gd name="connsiteY6" fmla="*/ 367748 h 3001617"/>
              <a:gd name="connsiteX7" fmla="*/ 4989444 w 7404653"/>
              <a:gd name="connsiteY7" fmla="*/ 139148 h 3001617"/>
              <a:gd name="connsiteX8" fmla="*/ 6480313 w 7404653"/>
              <a:gd name="connsiteY8" fmla="*/ 139148 h 3001617"/>
              <a:gd name="connsiteX9" fmla="*/ 6480313 w 7404653"/>
              <a:gd name="connsiteY9" fmla="*/ 2176669 h 3001617"/>
              <a:gd name="connsiteX10" fmla="*/ 7404653 w 7404653"/>
              <a:gd name="connsiteY10" fmla="*/ 2176669 h 3001617"/>
              <a:gd name="connsiteX11" fmla="*/ 7404653 w 7404653"/>
              <a:gd name="connsiteY11" fmla="*/ 3001617 h 3001617"/>
              <a:gd name="connsiteX12" fmla="*/ 6420679 w 7404653"/>
              <a:gd name="connsiteY12" fmla="*/ 3001617 h 3001617"/>
              <a:gd name="connsiteX13" fmla="*/ 6361044 w 7404653"/>
              <a:gd name="connsiteY13" fmla="*/ 3001617 h 3001617"/>
              <a:gd name="connsiteX14" fmla="*/ 6361044 w 7404653"/>
              <a:gd name="connsiteY14" fmla="*/ 675861 h 3001617"/>
              <a:gd name="connsiteX15" fmla="*/ 4949687 w 7404653"/>
              <a:gd name="connsiteY15" fmla="*/ 675861 h 3001617"/>
              <a:gd name="connsiteX16" fmla="*/ 4949687 w 7404653"/>
              <a:gd name="connsiteY16" fmla="*/ 2971800 h 3001617"/>
              <a:gd name="connsiteX17" fmla="*/ 4890052 w 7404653"/>
              <a:gd name="connsiteY17" fmla="*/ 2961861 h 3001617"/>
              <a:gd name="connsiteX18" fmla="*/ 1292087 w 7404653"/>
              <a:gd name="connsiteY18" fmla="*/ 2961861 h 3001617"/>
              <a:gd name="connsiteX19" fmla="*/ 1292087 w 7404653"/>
              <a:gd name="connsiteY19" fmla="*/ 1500808 h 3001617"/>
              <a:gd name="connsiteX20" fmla="*/ 0 w 7404653"/>
              <a:gd name="connsiteY20" fmla="*/ 1500808 h 3001617"/>
              <a:gd name="connsiteX21" fmla="*/ 0 w 7404653"/>
              <a:gd name="connsiteY21" fmla="*/ 0 h 3001617"/>
              <a:gd name="connsiteX22" fmla="*/ 0 w 7404653"/>
              <a:gd name="connsiteY22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59835 w 7404653"/>
              <a:gd name="connsiteY2" fmla="*/ 49695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1659835 w 7404653"/>
              <a:gd name="connsiteY2" fmla="*/ 0 h 3011556"/>
              <a:gd name="connsiteX3" fmla="*/ 1659835 w 7404653"/>
              <a:gd name="connsiteY3" fmla="*/ 377687 h 3011556"/>
              <a:gd name="connsiteX4" fmla="*/ 4711148 w 7404653"/>
              <a:gd name="connsiteY4" fmla="*/ 377687 h 3011556"/>
              <a:gd name="connsiteX5" fmla="*/ 4989444 w 7404653"/>
              <a:gd name="connsiteY5" fmla="*/ 377687 h 3011556"/>
              <a:gd name="connsiteX6" fmla="*/ 4989444 w 7404653"/>
              <a:gd name="connsiteY6" fmla="*/ 149087 h 3011556"/>
              <a:gd name="connsiteX7" fmla="*/ 6480313 w 7404653"/>
              <a:gd name="connsiteY7" fmla="*/ 149087 h 3011556"/>
              <a:gd name="connsiteX8" fmla="*/ 6480313 w 7404653"/>
              <a:gd name="connsiteY8" fmla="*/ 2186608 h 3011556"/>
              <a:gd name="connsiteX9" fmla="*/ 7404653 w 7404653"/>
              <a:gd name="connsiteY9" fmla="*/ 2186608 h 3011556"/>
              <a:gd name="connsiteX10" fmla="*/ 7404653 w 7404653"/>
              <a:gd name="connsiteY10" fmla="*/ 3011556 h 3011556"/>
              <a:gd name="connsiteX11" fmla="*/ 6420679 w 7404653"/>
              <a:gd name="connsiteY11" fmla="*/ 3011556 h 3011556"/>
              <a:gd name="connsiteX12" fmla="*/ 6361044 w 7404653"/>
              <a:gd name="connsiteY12" fmla="*/ 3011556 h 3011556"/>
              <a:gd name="connsiteX13" fmla="*/ 6361044 w 7404653"/>
              <a:gd name="connsiteY13" fmla="*/ 685800 h 3011556"/>
              <a:gd name="connsiteX14" fmla="*/ 4949687 w 7404653"/>
              <a:gd name="connsiteY14" fmla="*/ 685800 h 3011556"/>
              <a:gd name="connsiteX15" fmla="*/ 4949687 w 7404653"/>
              <a:gd name="connsiteY15" fmla="*/ 2981739 h 3011556"/>
              <a:gd name="connsiteX16" fmla="*/ 4890052 w 7404653"/>
              <a:gd name="connsiteY16" fmla="*/ 2971800 h 3011556"/>
              <a:gd name="connsiteX17" fmla="*/ 1292087 w 7404653"/>
              <a:gd name="connsiteY17" fmla="*/ 2971800 h 3011556"/>
              <a:gd name="connsiteX18" fmla="*/ 1292087 w 7404653"/>
              <a:gd name="connsiteY18" fmla="*/ 1510747 h 3011556"/>
              <a:gd name="connsiteX19" fmla="*/ 0 w 7404653"/>
              <a:gd name="connsiteY19" fmla="*/ 1510747 h 3011556"/>
              <a:gd name="connsiteX20" fmla="*/ 0 w 7404653"/>
              <a:gd name="connsiteY20" fmla="*/ 9939 h 3011556"/>
              <a:gd name="connsiteX21" fmla="*/ 0 w 7404653"/>
              <a:gd name="connsiteY21" fmla="*/ 9939 h 3011556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711148 w 7404653"/>
              <a:gd name="connsiteY3" fmla="*/ 367748 h 3001617"/>
              <a:gd name="connsiteX4" fmla="*/ 4989444 w 7404653"/>
              <a:gd name="connsiteY4" fmla="*/ 367748 h 3001617"/>
              <a:gd name="connsiteX5" fmla="*/ 4989444 w 7404653"/>
              <a:gd name="connsiteY5" fmla="*/ 139148 h 3001617"/>
              <a:gd name="connsiteX6" fmla="*/ 6480313 w 7404653"/>
              <a:gd name="connsiteY6" fmla="*/ 139148 h 3001617"/>
              <a:gd name="connsiteX7" fmla="*/ 6480313 w 7404653"/>
              <a:gd name="connsiteY7" fmla="*/ 2176669 h 3001617"/>
              <a:gd name="connsiteX8" fmla="*/ 7404653 w 7404653"/>
              <a:gd name="connsiteY8" fmla="*/ 2176669 h 3001617"/>
              <a:gd name="connsiteX9" fmla="*/ 7404653 w 7404653"/>
              <a:gd name="connsiteY9" fmla="*/ 3001617 h 3001617"/>
              <a:gd name="connsiteX10" fmla="*/ 6420679 w 7404653"/>
              <a:gd name="connsiteY10" fmla="*/ 3001617 h 3001617"/>
              <a:gd name="connsiteX11" fmla="*/ 6361044 w 7404653"/>
              <a:gd name="connsiteY11" fmla="*/ 3001617 h 3001617"/>
              <a:gd name="connsiteX12" fmla="*/ 6361044 w 7404653"/>
              <a:gd name="connsiteY12" fmla="*/ 675861 h 3001617"/>
              <a:gd name="connsiteX13" fmla="*/ 4949687 w 7404653"/>
              <a:gd name="connsiteY13" fmla="*/ 675861 h 3001617"/>
              <a:gd name="connsiteX14" fmla="*/ 4949687 w 7404653"/>
              <a:gd name="connsiteY14" fmla="*/ 2971800 h 3001617"/>
              <a:gd name="connsiteX15" fmla="*/ 4890052 w 7404653"/>
              <a:gd name="connsiteY15" fmla="*/ 2961861 h 3001617"/>
              <a:gd name="connsiteX16" fmla="*/ 1292087 w 7404653"/>
              <a:gd name="connsiteY16" fmla="*/ 2961861 h 3001617"/>
              <a:gd name="connsiteX17" fmla="*/ 1292087 w 7404653"/>
              <a:gd name="connsiteY17" fmla="*/ 1500808 h 3001617"/>
              <a:gd name="connsiteX18" fmla="*/ 0 w 7404653"/>
              <a:gd name="connsiteY18" fmla="*/ 1500808 h 3001617"/>
              <a:gd name="connsiteX19" fmla="*/ 0 w 7404653"/>
              <a:gd name="connsiteY19" fmla="*/ 0 h 3001617"/>
              <a:gd name="connsiteX20" fmla="*/ 0 w 7404653"/>
              <a:gd name="connsiteY20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367748 h 3001617"/>
              <a:gd name="connsiteX4" fmla="*/ 4989444 w 7404653"/>
              <a:gd name="connsiteY4" fmla="*/ 139148 h 3001617"/>
              <a:gd name="connsiteX5" fmla="*/ 6480313 w 7404653"/>
              <a:gd name="connsiteY5" fmla="*/ 139148 h 3001617"/>
              <a:gd name="connsiteX6" fmla="*/ 6480313 w 7404653"/>
              <a:gd name="connsiteY6" fmla="*/ 2176669 h 3001617"/>
              <a:gd name="connsiteX7" fmla="*/ 7404653 w 7404653"/>
              <a:gd name="connsiteY7" fmla="*/ 2176669 h 3001617"/>
              <a:gd name="connsiteX8" fmla="*/ 7404653 w 7404653"/>
              <a:gd name="connsiteY8" fmla="*/ 3001617 h 3001617"/>
              <a:gd name="connsiteX9" fmla="*/ 6420679 w 7404653"/>
              <a:gd name="connsiteY9" fmla="*/ 3001617 h 3001617"/>
              <a:gd name="connsiteX10" fmla="*/ 6361044 w 7404653"/>
              <a:gd name="connsiteY10" fmla="*/ 3001617 h 3001617"/>
              <a:gd name="connsiteX11" fmla="*/ 6361044 w 7404653"/>
              <a:gd name="connsiteY11" fmla="*/ 675861 h 3001617"/>
              <a:gd name="connsiteX12" fmla="*/ 4949687 w 7404653"/>
              <a:gd name="connsiteY12" fmla="*/ 675861 h 3001617"/>
              <a:gd name="connsiteX13" fmla="*/ 4949687 w 7404653"/>
              <a:gd name="connsiteY13" fmla="*/ 2971800 h 3001617"/>
              <a:gd name="connsiteX14" fmla="*/ 4890052 w 7404653"/>
              <a:gd name="connsiteY14" fmla="*/ 2961861 h 3001617"/>
              <a:gd name="connsiteX15" fmla="*/ 1292087 w 7404653"/>
              <a:gd name="connsiteY15" fmla="*/ 2961861 h 3001617"/>
              <a:gd name="connsiteX16" fmla="*/ 1292087 w 7404653"/>
              <a:gd name="connsiteY16" fmla="*/ 1500808 h 3001617"/>
              <a:gd name="connsiteX17" fmla="*/ 0 w 7404653"/>
              <a:gd name="connsiteY17" fmla="*/ 1500808 h 3001617"/>
              <a:gd name="connsiteX18" fmla="*/ 0 w 7404653"/>
              <a:gd name="connsiteY18" fmla="*/ 0 h 3001617"/>
              <a:gd name="connsiteX19" fmla="*/ 0 w 7404653"/>
              <a:gd name="connsiteY19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139148 h 3001617"/>
              <a:gd name="connsiteX4" fmla="*/ 6480313 w 7404653"/>
              <a:gd name="connsiteY4" fmla="*/ 139148 h 3001617"/>
              <a:gd name="connsiteX5" fmla="*/ 6480313 w 7404653"/>
              <a:gd name="connsiteY5" fmla="*/ 2176669 h 3001617"/>
              <a:gd name="connsiteX6" fmla="*/ 7404653 w 7404653"/>
              <a:gd name="connsiteY6" fmla="*/ 2176669 h 3001617"/>
              <a:gd name="connsiteX7" fmla="*/ 7404653 w 7404653"/>
              <a:gd name="connsiteY7" fmla="*/ 3001617 h 3001617"/>
              <a:gd name="connsiteX8" fmla="*/ 6420679 w 7404653"/>
              <a:gd name="connsiteY8" fmla="*/ 3001617 h 3001617"/>
              <a:gd name="connsiteX9" fmla="*/ 6361044 w 7404653"/>
              <a:gd name="connsiteY9" fmla="*/ 3001617 h 3001617"/>
              <a:gd name="connsiteX10" fmla="*/ 6361044 w 7404653"/>
              <a:gd name="connsiteY10" fmla="*/ 675861 h 3001617"/>
              <a:gd name="connsiteX11" fmla="*/ 4949687 w 7404653"/>
              <a:gd name="connsiteY11" fmla="*/ 675861 h 3001617"/>
              <a:gd name="connsiteX12" fmla="*/ 4949687 w 7404653"/>
              <a:gd name="connsiteY12" fmla="*/ 2971800 h 3001617"/>
              <a:gd name="connsiteX13" fmla="*/ 4890052 w 7404653"/>
              <a:gd name="connsiteY13" fmla="*/ 2961861 h 3001617"/>
              <a:gd name="connsiteX14" fmla="*/ 1292087 w 7404653"/>
              <a:gd name="connsiteY14" fmla="*/ 2961861 h 3001617"/>
              <a:gd name="connsiteX15" fmla="*/ 1292087 w 7404653"/>
              <a:gd name="connsiteY15" fmla="*/ 1500808 h 3001617"/>
              <a:gd name="connsiteX16" fmla="*/ 0 w 7404653"/>
              <a:gd name="connsiteY16" fmla="*/ 1500808 h 3001617"/>
              <a:gd name="connsiteX17" fmla="*/ 0 w 7404653"/>
              <a:gd name="connsiteY17" fmla="*/ 0 h 3001617"/>
              <a:gd name="connsiteX18" fmla="*/ 0 w 7404653"/>
              <a:gd name="connsiteY18" fmla="*/ 0 h 3001617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4989444 w 7404653"/>
              <a:gd name="connsiteY3" fmla="*/ 228600 h 3091069"/>
              <a:gd name="connsiteX4" fmla="*/ 6480313 w 7404653"/>
              <a:gd name="connsiteY4" fmla="*/ 0 h 3091069"/>
              <a:gd name="connsiteX5" fmla="*/ 6480313 w 7404653"/>
              <a:gd name="connsiteY5" fmla="*/ 2266121 h 3091069"/>
              <a:gd name="connsiteX6" fmla="*/ 7404653 w 7404653"/>
              <a:gd name="connsiteY6" fmla="*/ 2266121 h 3091069"/>
              <a:gd name="connsiteX7" fmla="*/ 7404653 w 7404653"/>
              <a:gd name="connsiteY7" fmla="*/ 3091069 h 3091069"/>
              <a:gd name="connsiteX8" fmla="*/ 6420679 w 7404653"/>
              <a:gd name="connsiteY8" fmla="*/ 3091069 h 3091069"/>
              <a:gd name="connsiteX9" fmla="*/ 6361044 w 7404653"/>
              <a:gd name="connsiteY9" fmla="*/ 3091069 h 3091069"/>
              <a:gd name="connsiteX10" fmla="*/ 6361044 w 7404653"/>
              <a:gd name="connsiteY10" fmla="*/ 765313 h 3091069"/>
              <a:gd name="connsiteX11" fmla="*/ 4949687 w 7404653"/>
              <a:gd name="connsiteY11" fmla="*/ 765313 h 3091069"/>
              <a:gd name="connsiteX12" fmla="*/ 4949687 w 7404653"/>
              <a:gd name="connsiteY12" fmla="*/ 3061252 h 3091069"/>
              <a:gd name="connsiteX13" fmla="*/ 4890052 w 7404653"/>
              <a:gd name="connsiteY13" fmla="*/ 3051313 h 3091069"/>
              <a:gd name="connsiteX14" fmla="*/ 1292087 w 7404653"/>
              <a:gd name="connsiteY14" fmla="*/ 3051313 h 3091069"/>
              <a:gd name="connsiteX15" fmla="*/ 1292087 w 7404653"/>
              <a:gd name="connsiteY15" fmla="*/ 1590260 h 3091069"/>
              <a:gd name="connsiteX16" fmla="*/ 0 w 7404653"/>
              <a:gd name="connsiteY16" fmla="*/ 1590260 h 3091069"/>
              <a:gd name="connsiteX17" fmla="*/ 0 w 7404653"/>
              <a:gd name="connsiteY17" fmla="*/ 89452 h 3091069"/>
              <a:gd name="connsiteX18" fmla="*/ 0 w 7404653"/>
              <a:gd name="connsiteY18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6480313 w 7404653"/>
              <a:gd name="connsiteY3" fmla="*/ 0 h 3091069"/>
              <a:gd name="connsiteX4" fmla="*/ 6480313 w 7404653"/>
              <a:gd name="connsiteY4" fmla="*/ 2266121 h 3091069"/>
              <a:gd name="connsiteX5" fmla="*/ 7404653 w 7404653"/>
              <a:gd name="connsiteY5" fmla="*/ 2266121 h 3091069"/>
              <a:gd name="connsiteX6" fmla="*/ 7404653 w 7404653"/>
              <a:gd name="connsiteY6" fmla="*/ 3091069 h 3091069"/>
              <a:gd name="connsiteX7" fmla="*/ 6420679 w 7404653"/>
              <a:gd name="connsiteY7" fmla="*/ 3091069 h 3091069"/>
              <a:gd name="connsiteX8" fmla="*/ 6361044 w 7404653"/>
              <a:gd name="connsiteY8" fmla="*/ 3091069 h 3091069"/>
              <a:gd name="connsiteX9" fmla="*/ 6361044 w 7404653"/>
              <a:gd name="connsiteY9" fmla="*/ 765313 h 3091069"/>
              <a:gd name="connsiteX10" fmla="*/ 4949687 w 7404653"/>
              <a:gd name="connsiteY10" fmla="*/ 765313 h 3091069"/>
              <a:gd name="connsiteX11" fmla="*/ 4949687 w 7404653"/>
              <a:gd name="connsiteY11" fmla="*/ 3061252 h 3091069"/>
              <a:gd name="connsiteX12" fmla="*/ 4890052 w 7404653"/>
              <a:gd name="connsiteY12" fmla="*/ 3051313 h 3091069"/>
              <a:gd name="connsiteX13" fmla="*/ 1292087 w 7404653"/>
              <a:gd name="connsiteY13" fmla="*/ 3051313 h 3091069"/>
              <a:gd name="connsiteX14" fmla="*/ 1292087 w 7404653"/>
              <a:gd name="connsiteY14" fmla="*/ 1590260 h 3091069"/>
              <a:gd name="connsiteX15" fmla="*/ 0 w 7404653"/>
              <a:gd name="connsiteY15" fmla="*/ 1590260 h 3091069"/>
              <a:gd name="connsiteX16" fmla="*/ 0 w 7404653"/>
              <a:gd name="connsiteY16" fmla="*/ 89452 h 3091069"/>
              <a:gd name="connsiteX17" fmla="*/ 0 w 7404653"/>
              <a:gd name="connsiteY17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6480313 w 7404653"/>
              <a:gd name="connsiteY2" fmla="*/ 0 h 3091069"/>
              <a:gd name="connsiteX3" fmla="*/ 6480313 w 7404653"/>
              <a:gd name="connsiteY3" fmla="*/ 2266121 h 3091069"/>
              <a:gd name="connsiteX4" fmla="*/ 7404653 w 7404653"/>
              <a:gd name="connsiteY4" fmla="*/ 2266121 h 3091069"/>
              <a:gd name="connsiteX5" fmla="*/ 7404653 w 7404653"/>
              <a:gd name="connsiteY5" fmla="*/ 3091069 h 3091069"/>
              <a:gd name="connsiteX6" fmla="*/ 6420679 w 7404653"/>
              <a:gd name="connsiteY6" fmla="*/ 3091069 h 3091069"/>
              <a:gd name="connsiteX7" fmla="*/ 6361044 w 7404653"/>
              <a:gd name="connsiteY7" fmla="*/ 3091069 h 3091069"/>
              <a:gd name="connsiteX8" fmla="*/ 6361044 w 7404653"/>
              <a:gd name="connsiteY8" fmla="*/ 765313 h 3091069"/>
              <a:gd name="connsiteX9" fmla="*/ 4949687 w 7404653"/>
              <a:gd name="connsiteY9" fmla="*/ 765313 h 3091069"/>
              <a:gd name="connsiteX10" fmla="*/ 4949687 w 7404653"/>
              <a:gd name="connsiteY10" fmla="*/ 3061252 h 3091069"/>
              <a:gd name="connsiteX11" fmla="*/ 4890052 w 7404653"/>
              <a:gd name="connsiteY11" fmla="*/ 3051313 h 3091069"/>
              <a:gd name="connsiteX12" fmla="*/ 1292087 w 7404653"/>
              <a:gd name="connsiteY12" fmla="*/ 3051313 h 3091069"/>
              <a:gd name="connsiteX13" fmla="*/ 1292087 w 7404653"/>
              <a:gd name="connsiteY13" fmla="*/ 1590260 h 3091069"/>
              <a:gd name="connsiteX14" fmla="*/ 0 w 7404653"/>
              <a:gd name="connsiteY14" fmla="*/ 1590260 h 3091069"/>
              <a:gd name="connsiteX15" fmla="*/ 0 w 7404653"/>
              <a:gd name="connsiteY15" fmla="*/ 89452 h 3091069"/>
              <a:gd name="connsiteX16" fmla="*/ 0 w 7404653"/>
              <a:gd name="connsiteY16" fmla="*/ 89452 h 3091069"/>
              <a:gd name="connsiteX0" fmla="*/ 0 w 7404653"/>
              <a:gd name="connsiteY0" fmla="*/ 59634 h 3061251"/>
              <a:gd name="connsiteX1" fmla="*/ 0 w 7404653"/>
              <a:gd name="connsiteY1" fmla="*/ 59634 h 3061251"/>
              <a:gd name="connsiteX2" fmla="*/ 6480313 w 7404653"/>
              <a:gd name="connsiteY2" fmla="*/ 0 h 3061251"/>
              <a:gd name="connsiteX3" fmla="*/ 6480313 w 7404653"/>
              <a:gd name="connsiteY3" fmla="*/ 2236303 h 3061251"/>
              <a:gd name="connsiteX4" fmla="*/ 7404653 w 7404653"/>
              <a:gd name="connsiteY4" fmla="*/ 2236303 h 3061251"/>
              <a:gd name="connsiteX5" fmla="*/ 7404653 w 7404653"/>
              <a:gd name="connsiteY5" fmla="*/ 3061251 h 3061251"/>
              <a:gd name="connsiteX6" fmla="*/ 6420679 w 7404653"/>
              <a:gd name="connsiteY6" fmla="*/ 3061251 h 3061251"/>
              <a:gd name="connsiteX7" fmla="*/ 6361044 w 7404653"/>
              <a:gd name="connsiteY7" fmla="*/ 3061251 h 3061251"/>
              <a:gd name="connsiteX8" fmla="*/ 6361044 w 7404653"/>
              <a:gd name="connsiteY8" fmla="*/ 735495 h 3061251"/>
              <a:gd name="connsiteX9" fmla="*/ 4949687 w 7404653"/>
              <a:gd name="connsiteY9" fmla="*/ 735495 h 3061251"/>
              <a:gd name="connsiteX10" fmla="*/ 4949687 w 7404653"/>
              <a:gd name="connsiteY10" fmla="*/ 3031434 h 3061251"/>
              <a:gd name="connsiteX11" fmla="*/ 4890052 w 7404653"/>
              <a:gd name="connsiteY11" fmla="*/ 3021495 h 3061251"/>
              <a:gd name="connsiteX12" fmla="*/ 1292087 w 7404653"/>
              <a:gd name="connsiteY12" fmla="*/ 3021495 h 3061251"/>
              <a:gd name="connsiteX13" fmla="*/ 1292087 w 7404653"/>
              <a:gd name="connsiteY13" fmla="*/ 1560442 h 3061251"/>
              <a:gd name="connsiteX14" fmla="*/ 0 w 7404653"/>
              <a:gd name="connsiteY14" fmla="*/ 1560442 h 3061251"/>
              <a:gd name="connsiteX15" fmla="*/ 0 w 7404653"/>
              <a:gd name="connsiteY15" fmla="*/ 59634 h 3061251"/>
              <a:gd name="connsiteX16" fmla="*/ 0 w 7404653"/>
              <a:gd name="connsiteY16" fmla="*/ 59634 h 3061251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685800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809017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04653" h="3011556">
                <a:moveTo>
                  <a:pt x="0" y="9939"/>
                </a:moveTo>
                <a:lnTo>
                  <a:pt x="0" y="9939"/>
                </a:lnTo>
                <a:lnTo>
                  <a:pt x="6480313" y="0"/>
                </a:lnTo>
                <a:lnTo>
                  <a:pt x="6480313" y="2186608"/>
                </a:lnTo>
                <a:lnTo>
                  <a:pt x="7404653" y="2186608"/>
                </a:lnTo>
                <a:lnTo>
                  <a:pt x="7404653" y="3011556"/>
                </a:lnTo>
                <a:lnTo>
                  <a:pt x="6420679" y="3011556"/>
                </a:lnTo>
                <a:lnTo>
                  <a:pt x="6361044" y="3011556"/>
                </a:lnTo>
                <a:lnTo>
                  <a:pt x="6361044" y="809017"/>
                </a:lnTo>
                <a:lnTo>
                  <a:pt x="4949687" y="818495"/>
                </a:lnTo>
                <a:lnTo>
                  <a:pt x="4949687" y="2981739"/>
                </a:lnTo>
                <a:cubicBezTo>
                  <a:pt x="5055672" y="2971141"/>
                  <a:pt x="4943227" y="2971800"/>
                  <a:pt x="4890052" y="2971800"/>
                </a:cubicBezTo>
                <a:lnTo>
                  <a:pt x="1292087" y="2971800"/>
                </a:lnTo>
                <a:lnTo>
                  <a:pt x="1292087" y="1510747"/>
                </a:lnTo>
                <a:lnTo>
                  <a:pt x="0" y="1510747"/>
                </a:lnTo>
                <a:lnTo>
                  <a:pt x="0" y="9939"/>
                </a:lnTo>
                <a:lnTo>
                  <a:pt x="0" y="99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884630" y="2453353"/>
            <a:ext cx="552452" cy="1800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37082" y="2374106"/>
            <a:ext cx="118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Used in this document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022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overview(1/3)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45021"/>
            <a:ext cx="8539398" cy="1215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In this scenario, we will use Ansible Driver to manage the parameters for each server and automate the Yum Package </a:t>
            </a:r>
            <a:r>
              <a:rPr lang="en-US" altLang="ja-JP" sz="1600" dirty="0" smtClean="0"/>
              <a:t>installations, which is often used when constructing Linux servers.</a:t>
            </a:r>
            <a:endParaRPr lang="en-US" altLang="ja-JP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9311" y="5369378"/>
            <a:ext cx="6125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Exastro IT Automation </a:t>
            </a:r>
            <a:r>
              <a:rPr lang="en-US" altLang="ja-JP" sz="1400" dirty="0" smtClean="0"/>
              <a:t>1.10.0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ITA Server)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Target machine)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Windows </a:t>
            </a:r>
            <a:r>
              <a:rPr lang="en-US" altLang="ja-JP" sz="1400" dirty="0" smtClean="0"/>
              <a:t>10(</a:t>
            </a:r>
            <a:r>
              <a:rPr lang="en-US" altLang="ja-JP" sz="1400" dirty="0"/>
              <a:t>C</a:t>
            </a:r>
            <a:r>
              <a:rPr lang="en-US" altLang="ja-JP" sz="1400" dirty="0" smtClean="0"/>
              <a:t>lient)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Google Chrome (</a:t>
            </a:r>
            <a:r>
              <a:rPr lang="en-US" altLang="ja-JP" sz="1400" dirty="0" smtClean="0"/>
              <a:t>Win10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side)</a:t>
            </a:r>
            <a:endParaRPr lang="en-US" altLang="ja-JP" sz="1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420" y="5046804"/>
            <a:ext cx="2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Systems used</a:t>
            </a:r>
            <a:endParaRPr kumimoji="1" lang="ja-JP" altLang="en-US" sz="1600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544779" y="2383384"/>
            <a:ext cx="2663967" cy="233296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57303" y="2853419"/>
            <a:ext cx="2038918" cy="543464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Exastro IT Automation</a:t>
            </a:r>
          </a:p>
          <a:p>
            <a:pPr algn="ctr"/>
            <a:r>
              <a:rPr lang="en-US" altLang="ja-JP" sz="1100" b="1" dirty="0" smtClean="0">
                <a:solidFill>
                  <a:schemeClr val="bg1"/>
                </a:solidFill>
              </a:rPr>
              <a:t>1.10.0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58612" y="3705735"/>
            <a:ext cx="2037609" cy="532693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Ansible</a:t>
            </a:r>
            <a:r>
              <a:rPr lang="en-US" altLang="ja-JP" sz="1100" b="1" dirty="0">
                <a:solidFill>
                  <a:schemeClr val="bg1"/>
                </a:solidFill>
              </a:rPr>
              <a:t> </a:t>
            </a:r>
            <a:r>
              <a:rPr lang="en-US" altLang="ja-JP" sz="1100" b="1" dirty="0" smtClean="0">
                <a:solidFill>
                  <a:schemeClr val="bg1"/>
                </a:solidFill>
              </a:rPr>
              <a:t>2.11.10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31088" y="2383384"/>
            <a:ext cx="2661838" cy="2332965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</a:p>
          <a:p>
            <a:pPr algn="ctr"/>
            <a:r>
              <a:rPr lang="en-US" altLang="ja-JP" sz="1100" b="1" dirty="0" smtClean="0">
                <a:solidFill>
                  <a:srgbClr val="002B62"/>
                </a:solidFill>
                <a:ea typeface="+mj-ea"/>
              </a:rPr>
              <a:t>(host A)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grpSp>
        <p:nvGrpSpPr>
          <p:cNvPr id="15" name="グループ化 14"/>
          <p:cNvGrpSpPr>
            <a:grpSpLocks noChangeAspect="1"/>
          </p:cNvGrpSpPr>
          <p:nvPr/>
        </p:nvGrpSpPr>
        <p:grpSpPr bwMode="gray">
          <a:xfrm>
            <a:off x="727432" y="3028068"/>
            <a:ext cx="961136" cy="634348"/>
            <a:chOff x="2385390" y="1237172"/>
            <a:chExt cx="1111251" cy="733425"/>
          </a:xfrm>
        </p:grpSpPr>
        <p:sp>
          <p:nvSpPr>
            <p:cNvPr id="16" name="フリーフォーム 15"/>
            <p:cNvSpPr>
              <a:spLocks noChangeAspect="1"/>
            </p:cNvSpPr>
            <p:nvPr/>
          </p:nvSpPr>
          <p:spPr bwMode="gray">
            <a:xfrm>
              <a:off x="2385390" y="1237172"/>
              <a:ext cx="1111251" cy="733425"/>
            </a:xfrm>
            <a:custGeom>
              <a:avLst/>
              <a:gdLst>
                <a:gd name="connsiteX0" fmla="*/ 15037 w 1111251"/>
                <a:gd name="connsiteY0" fmla="*/ 703262 h 733425"/>
                <a:gd name="connsiteX1" fmla="*/ 1096966 w 1111251"/>
                <a:gd name="connsiteY1" fmla="*/ 703262 h 733425"/>
                <a:gd name="connsiteX2" fmla="*/ 1111251 w 1111251"/>
                <a:gd name="connsiteY2" fmla="*/ 718730 h 733425"/>
                <a:gd name="connsiteX3" fmla="*/ 1096966 w 1111251"/>
                <a:gd name="connsiteY3" fmla="*/ 733425 h 733425"/>
                <a:gd name="connsiteX4" fmla="*/ 15037 w 1111251"/>
                <a:gd name="connsiteY4" fmla="*/ 733425 h 733425"/>
                <a:gd name="connsiteX5" fmla="*/ 0 w 1111251"/>
                <a:gd name="connsiteY5" fmla="*/ 718730 h 733425"/>
                <a:gd name="connsiteX6" fmla="*/ 15037 w 1111251"/>
                <a:gd name="connsiteY6" fmla="*/ 703262 h 733425"/>
                <a:gd name="connsiteX7" fmla="*/ 195422 w 1111251"/>
                <a:gd name="connsiteY7" fmla="*/ 517525 h 733425"/>
                <a:gd name="connsiteX8" fmla="*/ 917417 w 1111251"/>
                <a:gd name="connsiteY8" fmla="*/ 517525 h 733425"/>
                <a:gd name="connsiteX9" fmla="*/ 951977 w 1111251"/>
                <a:gd name="connsiteY9" fmla="*/ 531011 h 733425"/>
                <a:gd name="connsiteX10" fmla="*/ 1102987 w 1111251"/>
                <a:gd name="connsiteY10" fmla="*/ 664377 h 733425"/>
                <a:gd name="connsiteX11" fmla="*/ 1097728 w 1111251"/>
                <a:gd name="connsiteY11" fmla="*/ 677863 h 733425"/>
                <a:gd name="connsiteX12" fmla="*/ 15111 w 1111251"/>
                <a:gd name="connsiteY12" fmla="*/ 677863 h 733425"/>
                <a:gd name="connsiteX13" fmla="*/ 9852 w 1111251"/>
                <a:gd name="connsiteY13" fmla="*/ 664377 h 733425"/>
                <a:gd name="connsiteX14" fmla="*/ 160111 w 1111251"/>
                <a:gd name="connsiteY14" fmla="*/ 531011 h 733425"/>
                <a:gd name="connsiteX15" fmla="*/ 195422 w 1111251"/>
                <a:gd name="connsiteY15" fmla="*/ 517525 h 733425"/>
                <a:gd name="connsiteX16" fmla="*/ 194915 w 1111251"/>
                <a:gd name="connsiteY16" fmla="*/ 0 h 733425"/>
                <a:gd name="connsiteX17" fmla="*/ 917087 w 1111251"/>
                <a:gd name="connsiteY17" fmla="*/ 0 h 733425"/>
                <a:gd name="connsiteX18" fmla="*/ 936625 w 1111251"/>
                <a:gd name="connsiteY18" fmla="*/ 20252 h 733425"/>
                <a:gd name="connsiteX19" fmla="*/ 936625 w 1111251"/>
                <a:gd name="connsiteY19" fmla="*/ 470286 h 733425"/>
                <a:gd name="connsiteX20" fmla="*/ 917087 w 1111251"/>
                <a:gd name="connsiteY20" fmla="*/ 490538 h 733425"/>
                <a:gd name="connsiteX21" fmla="*/ 194915 w 1111251"/>
                <a:gd name="connsiteY21" fmla="*/ 490538 h 733425"/>
                <a:gd name="connsiteX22" fmla="*/ 174625 w 1111251"/>
                <a:gd name="connsiteY22" fmla="*/ 470286 h 733425"/>
                <a:gd name="connsiteX23" fmla="*/ 174625 w 1111251"/>
                <a:gd name="connsiteY23" fmla="*/ 20252 h 733425"/>
                <a:gd name="connsiteX24" fmla="*/ 194915 w 1111251"/>
                <a:gd name="connsiteY2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1251" h="733425">
                  <a:moveTo>
                    <a:pt x="15037" y="703262"/>
                  </a:moveTo>
                  <a:cubicBezTo>
                    <a:pt x="15037" y="703262"/>
                    <a:pt x="15037" y="703262"/>
                    <a:pt x="1096966" y="703262"/>
                  </a:cubicBezTo>
                  <a:cubicBezTo>
                    <a:pt x="1105236" y="703262"/>
                    <a:pt x="1111251" y="710223"/>
                    <a:pt x="1111251" y="718730"/>
                  </a:cubicBezTo>
                  <a:cubicBezTo>
                    <a:pt x="1111251" y="727238"/>
                    <a:pt x="1105236" y="733425"/>
                    <a:pt x="1096966" y="733425"/>
                  </a:cubicBezTo>
                  <a:cubicBezTo>
                    <a:pt x="1096966" y="733425"/>
                    <a:pt x="1096966" y="733425"/>
                    <a:pt x="15037" y="733425"/>
                  </a:cubicBezTo>
                  <a:cubicBezTo>
                    <a:pt x="6767" y="733425"/>
                    <a:pt x="0" y="727238"/>
                    <a:pt x="0" y="718730"/>
                  </a:cubicBezTo>
                  <a:cubicBezTo>
                    <a:pt x="0" y="710223"/>
                    <a:pt x="6767" y="703262"/>
                    <a:pt x="15037" y="703262"/>
                  </a:cubicBezTo>
                  <a:close/>
                  <a:moveTo>
                    <a:pt x="195422" y="517525"/>
                  </a:moveTo>
                  <a:cubicBezTo>
                    <a:pt x="195422" y="517525"/>
                    <a:pt x="195422" y="517525"/>
                    <a:pt x="917417" y="517525"/>
                  </a:cubicBezTo>
                  <a:cubicBezTo>
                    <a:pt x="927935" y="517525"/>
                    <a:pt x="943712" y="523519"/>
                    <a:pt x="951977" y="531011"/>
                  </a:cubicBezTo>
                  <a:cubicBezTo>
                    <a:pt x="951977" y="531011"/>
                    <a:pt x="951977" y="531011"/>
                    <a:pt x="1102987" y="664377"/>
                  </a:cubicBezTo>
                  <a:cubicBezTo>
                    <a:pt x="1111251" y="671869"/>
                    <a:pt x="1108997" y="677863"/>
                    <a:pt x="1097728" y="677863"/>
                  </a:cubicBezTo>
                  <a:lnTo>
                    <a:pt x="15111" y="677863"/>
                  </a:lnTo>
                  <a:cubicBezTo>
                    <a:pt x="3842" y="677863"/>
                    <a:pt x="1588" y="671869"/>
                    <a:pt x="9852" y="664377"/>
                  </a:cubicBezTo>
                  <a:cubicBezTo>
                    <a:pt x="9852" y="664377"/>
                    <a:pt x="9852" y="664377"/>
                    <a:pt x="160111" y="531011"/>
                  </a:cubicBezTo>
                  <a:cubicBezTo>
                    <a:pt x="168376" y="523519"/>
                    <a:pt x="184153" y="517525"/>
                    <a:pt x="195422" y="517525"/>
                  </a:cubicBezTo>
                  <a:close/>
                  <a:moveTo>
                    <a:pt x="194915" y="0"/>
                  </a:moveTo>
                  <a:cubicBezTo>
                    <a:pt x="194915" y="0"/>
                    <a:pt x="194915" y="0"/>
                    <a:pt x="917087" y="0"/>
                  </a:cubicBezTo>
                  <a:cubicBezTo>
                    <a:pt x="927607" y="0"/>
                    <a:pt x="936625" y="9001"/>
                    <a:pt x="936625" y="20252"/>
                  </a:cubicBezTo>
                  <a:cubicBezTo>
                    <a:pt x="936625" y="20252"/>
                    <a:pt x="936625" y="20252"/>
                    <a:pt x="936625" y="470286"/>
                  </a:cubicBezTo>
                  <a:cubicBezTo>
                    <a:pt x="936625" y="481537"/>
                    <a:pt x="927607" y="490538"/>
                    <a:pt x="917087" y="490538"/>
                  </a:cubicBezTo>
                  <a:cubicBezTo>
                    <a:pt x="917087" y="490538"/>
                    <a:pt x="917087" y="490538"/>
                    <a:pt x="194915" y="490538"/>
                  </a:cubicBezTo>
                  <a:cubicBezTo>
                    <a:pt x="183643" y="490538"/>
                    <a:pt x="174625" y="481537"/>
                    <a:pt x="174625" y="470286"/>
                  </a:cubicBezTo>
                  <a:cubicBezTo>
                    <a:pt x="174625" y="470286"/>
                    <a:pt x="174625" y="470286"/>
                    <a:pt x="174625" y="20252"/>
                  </a:cubicBezTo>
                  <a:cubicBezTo>
                    <a:pt x="174625" y="9001"/>
                    <a:pt x="183643" y="0"/>
                    <a:pt x="194915" y="0"/>
                  </a:cubicBezTo>
                  <a:close/>
                </a:path>
              </a:pathLst>
            </a:custGeom>
            <a:solidFill>
              <a:srgbClr val="002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sp>
          <p:nvSpPr>
            <p:cNvPr id="17" name="フリーフォーム 16"/>
            <p:cNvSpPr>
              <a:spLocks noChangeAspect="1"/>
            </p:cNvSpPr>
            <p:nvPr/>
          </p:nvSpPr>
          <p:spPr bwMode="gray">
            <a:xfrm>
              <a:off x="2615578" y="1292734"/>
              <a:ext cx="652463" cy="593726"/>
            </a:xfrm>
            <a:custGeom>
              <a:avLst/>
              <a:gdLst>
                <a:gd name="connsiteX0" fmla="*/ 239712 w 652463"/>
                <a:gd name="connsiteY0" fmla="*/ 560388 h 593726"/>
                <a:gd name="connsiteX1" fmla="*/ 420688 w 652463"/>
                <a:gd name="connsiteY1" fmla="*/ 560388 h 593726"/>
                <a:gd name="connsiteX2" fmla="*/ 441325 w 652463"/>
                <a:gd name="connsiteY2" fmla="*/ 593726 h 593726"/>
                <a:gd name="connsiteX3" fmla="*/ 220662 w 652463"/>
                <a:gd name="connsiteY3" fmla="*/ 593726 h 593726"/>
                <a:gd name="connsiteX4" fmla="*/ 0 w 652463"/>
                <a:gd name="connsiteY4" fmla="*/ 0 h 593726"/>
                <a:gd name="connsiteX5" fmla="*/ 652463 w 652463"/>
                <a:gd name="connsiteY5" fmla="*/ 0 h 593726"/>
                <a:gd name="connsiteX6" fmla="*/ 652463 w 652463"/>
                <a:gd name="connsiteY6" fmla="*/ 381000 h 593726"/>
                <a:gd name="connsiteX7" fmla="*/ 0 w 652463"/>
                <a:gd name="connsiteY7" fmla="*/ 381000 h 5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463" h="593726">
                  <a:moveTo>
                    <a:pt x="239712" y="560388"/>
                  </a:moveTo>
                  <a:lnTo>
                    <a:pt x="420688" y="560388"/>
                  </a:lnTo>
                  <a:lnTo>
                    <a:pt x="441325" y="593726"/>
                  </a:lnTo>
                  <a:lnTo>
                    <a:pt x="220662" y="593726"/>
                  </a:lnTo>
                  <a:close/>
                  <a:moveTo>
                    <a:pt x="0" y="0"/>
                  </a:moveTo>
                  <a:lnTo>
                    <a:pt x="652463" y="0"/>
                  </a:lnTo>
                  <a:lnTo>
                    <a:pt x="652463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cxnSp>
        <p:nvCxnSpPr>
          <p:cNvPr id="18" name="直線矢印コネクタ 17"/>
          <p:cNvCxnSpPr/>
          <p:nvPr/>
        </p:nvCxnSpPr>
        <p:spPr bwMode="auto">
          <a:xfrm>
            <a:off x="1790606" y="3388544"/>
            <a:ext cx="985502" cy="396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19" name="テキスト ボックス 18"/>
          <p:cNvSpPr txBox="1"/>
          <p:nvPr/>
        </p:nvSpPr>
        <p:spPr>
          <a:xfrm>
            <a:off x="727432" y="371047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2B62"/>
                </a:solidFill>
              </a:rPr>
              <a:t>Windows10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l="10139" t="10638" r="9010" b="9118"/>
          <a:stretch/>
        </p:blipFill>
        <p:spPr>
          <a:xfrm>
            <a:off x="1048655" y="3080591"/>
            <a:ext cx="318689" cy="31629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39440" y="2774589"/>
            <a:ext cx="1339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Google Chrome</a:t>
            </a:r>
          </a:p>
        </p:txBody>
      </p:sp>
      <p:cxnSp>
        <p:nvCxnSpPr>
          <p:cNvPr id="22" name="直線矢印コネクタ 21"/>
          <p:cNvCxnSpPr>
            <a:stCxn id="13" idx="3"/>
            <a:endCxn id="14" idx="1"/>
          </p:cNvCxnSpPr>
          <p:nvPr/>
        </p:nvCxnSpPr>
        <p:spPr bwMode="auto">
          <a:xfrm flipV="1">
            <a:off x="4896221" y="3549867"/>
            <a:ext cx="834867" cy="42221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44" y="3735437"/>
            <a:ext cx="553887" cy="45150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30" y="3849081"/>
            <a:ext cx="858572" cy="32521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58" y="4244387"/>
            <a:ext cx="629049" cy="3333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7" y="4236276"/>
            <a:ext cx="766067" cy="38303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7" y="4273311"/>
            <a:ext cx="970980" cy="32796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3" y="2801140"/>
            <a:ext cx="655825" cy="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正方形/長方形 28"/>
          <p:cNvSpPr/>
          <p:nvPr/>
        </p:nvSpPr>
        <p:spPr>
          <a:xfrm>
            <a:off x="5814327" y="3510527"/>
            <a:ext cx="2495360" cy="1130295"/>
          </a:xfrm>
          <a:prstGeom prst="rect">
            <a:avLst/>
          </a:prstGeom>
          <a:noFill/>
          <a:ln w="38100">
            <a:solidFill>
              <a:srgbClr val="002B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31878" y="3510527"/>
            <a:ext cx="248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>
                <a:solidFill>
                  <a:srgbClr val="002B62"/>
                </a:solidFill>
              </a:rPr>
              <a:t>Packages installed using ITA/Ansible</a:t>
            </a:r>
          </a:p>
          <a:p>
            <a:r>
              <a:rPr lang="en-US" altLang="ja-JP" sz="800" b="1" dirty="0">
                <a:solidFill>
                  <a:srgbClr val="002B62"/>
                </a:solidFill>
              </a:rPr>
              <a:t>(※No need to install in advance)</a:t>
            </a:r>
            <a:endParaRPr kumimoji="1" lang="en-US" altLang="ja-JP" sz="800" b="1" dirty="0" smtClean="0">
              <a:solidFill>
                <a:srgbClr val="002B62"/>
              </a:solidFill>
            </a:endParaRPr>
          </a:p>
        </p:txBody>
      </p:sp>
      <p:sp>
        <p:nvSpPr>
          <p:cNvPr id="31" name="コンテンツ プレースホルダー 6"/>
          <p:cNvSpPr txBox="1">
            <a:spLocks/>
          </p:cNvSpPr>
          <p:nvPr/>
        </p:nvSpPr>
        <p:spPr bwMode="gray">
          <a:xfrm>
            <a:off x="319311" y="1903634"/>
            <a:ext cx="8784976" cy="466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dirty="0" smtClean="0"/>
              <a:t>Environment</a:t>
            </a:r>
            <a:endParaRPr lang="en-US" altLang="ja-JP" kern="0" dirty="0"/>
          </a:p>
        </p:txBody>
      </p:sp>
    </p:spTree>
    <p:extLst>
      <p:ext uri="{BB962C8B-B14F-4D97-AF65-F5344CB8AC3E}">
        <p14:creationId xmlns:p14="http://schemas.microsoft.com/office/powerpoint/2010/main" val="2734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 (2/3)</a:t>
            </a:r>
            <a:endParaRPr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 smtClean="0"/>
              <a:t>Scenario execution image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79667" y="2844508"/>
            <a:ext cx="32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サイズ修正中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683460" y="1628750"/>
            <a:ext cx="6696930" cy="4577720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7480927" y="5029538"/>
            <a:ext cx="1080000" cy="4720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b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(Host</a:t>
            </a:r>
            <a:r>
              <a:rPr kumimoji="0" lang="en-US" altLang="ja-JP" sz="1000" b="1" i="0" u="none" strike="noStrike" kern="0" cap="none" spc="0" normalizeH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0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74736" y="2262508"/>
            <a:ext cx="5803809" cy="3822471"/>
          </a:xfrm>
          <a:prstGeom prst="roundRect">
            <a:avLst>
              <a:gd name="adj" fmla="val 3882"/>
            </a:avLst>
          </a:prstGeom>
          <a:solidFill>
            <a:srgbClr val="FFFFFF"/>
          </a:solidFill>
          <a:ln w="38100">
            <a:solidFill>
              <a:srgbClr val="002B62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メイリオ"/>
                <a:ea typeface="メイリオ"/>
              </a:rPr>
              <a:t>Exastro IT Automation 1.9.0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49759"/>
              </p:ext>
            </p:extLst>
          </p:nvPr>
        </p:nvGraphicFramePr>
        <p:xfrm>
          <a:off x="923193" y="3644529"/>
          <a:ext cx="4514745" cy="975360"/>
        </p:xfrm>
        <a:graphic>
          <a:graphicData uri="http://schemas.openxmlformats.org/drawingml/2006/table">
            <a:tbl>
              <a:tblPr firstRow="1" bandRow="1"/>
              <a:tblGrid>
                <a:gridCol w="71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601">
                  <a:extLst>
                    <a:ext uri="{9D8B030D-6E8A-4147-A177-3AD203B41FA5}">
                      <a16:colId xmlns:a16="http://schemas.microsoft.com/office/drawing/2014/main" val="994734619"/>
                    </a:ext>
                  </a:extLst>
                </a:gridCol>
                <a:gridCol w="377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833">
                  <a:extLst>
                    <a:ext uri="{9D8B030D-6E8A-4147-A177-3AD203B41FA5}">
                      <a16:colId xmlns:a16="http://schemas.microsoft.com/office/drawing/2014/main" val="2621279645"/>
                    </a:ext>
                  </a:extLst>
                </a:gridCol>
              </a:tblGrid>
              <a:tr h="20469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httpd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Mariadb</a:t>
                      </a: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-server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php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perl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351427" y="292395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パラメータシート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4613132" y="4633344"/>
            <a:ext cx="824806" cy="1415136"/>
            <a:chOff x="3654240" y="3634797"/>
            <a:chExt cx="1126675" cy="2162321"/>
          </a:xfrm>
        </p:grpSpPr>
        <p:sp>
          <p:nvSpPr>
            <p:cNvPr id="13" name="フローチャート: 書類 12"/>
            <p:cNvSpPr/>
            <p:nvPr/>
          </p:nvSpPr>
          <p:spPr bwMode="auto">
            <a:xfrm>
              <a:off x="3668217" y="4017828"/>
              <a:ext cx="1112698" cy="1695581"/>
            </a:xfrm>
            <a:prstGeom prst="flowChartDocument">
              <a:avLst/>
            </a:prstGeom>
            <a:solidFill>
              <a:srgbClr val="FFFFFF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723200" y="3634797"/>
              <a:ext cx="1002733" cy="32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Playbook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654240" y="3927750"/>
              <a:ext cx="986116" cy="186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</a:p>
          </p:txBody>
        </p:sp>
        <p:sp>
          <p:nvSpPr>
            <p:cNvPr id="16" name="正方形/長方形 15"/>
            <p:cNvSpPr/>
            <p:nvPr/>
          </p:nvSpPr>
          <p:spPr bwMode="auto">
            <a:xfrm>
              <a:off x="3892653" y="4234494"/>
              <a:ext cx="785854" cy="3401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kern="0" dirty="0" smtClean="0">
                  <a:solidFill>
                    <a:srgbClr val="002B6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Variable </a:t>
              </a:r>
              <a:r>
                <a:rPr kumimoji="0" lang="en-US" altLang="ja-JP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B6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A</a:t>
              </a:r>
              <a:endParaRPr kumimoji="0" lang="ja-JP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561992" y="4132579"/>
            <a:ext cx="1051891" cy="1861118"/>
            <a:chOff x="5670520" y="3507766"/>
            <a:chExt cx="1343512" cy="2151170"/>
          </a:xfrm>
        </p:grpSpPr>
        <p:sp>
          <p:nvSpPr>
            <p:cNvPr id="18" name="正方形/長方形 17"/>
            <p:cNvSpPr/>
            <p:nvPr/>
          </p:nvSpPr>
          <p:spPr bwMode="auto">
            <a:xfrm>
              <a:off x="6005724" y="4010182"/>
              <a:ext cx="673100" cy="16487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6167034" y="4140246"/>
              <a:ext cx="350482" cy="1388628"/>
              <a:chOff x="6155709" y="3554498"/>
              <a:chExt cx="350482" cy="1388628"/>
            </a:xfrm>
          </p:grpSpPr>
          <p:sp>
            <p:nvSpPr>
              <p:cNvPr id="21" name="フローチャート: 論理積ゲート 20"/>
              <p:cNvSpPr/>
              <p:nvPr/>
            </p:nvSpPr>
            <p:spPr bwMode="auto">
              <a:xfrm rot="16200000">
                <a:off x="6155709" y="3554498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フローチャート: 論理積ゲート 21"/>
              <p:cNvSpPr/>
              <p:nvPr/>
            </p:nvSpPr>
            <p:spPr bwMode="auto">
              <a:xfrm rot="5400000">
                <a:off x="6155709" y="4592644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E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23" name="直線コネクタ 22"/>
              <p:cNvCxnSpPr>
                <a:stCxn id="21" idx="1"/>
                <a:endCxn id="22" idx="1"/>
              </p:cNvCxnSpPr>
              <p:nvPr/>
            </p:nvCxnSpPr>
            <p:spPr bwMode="auto">
              <a:xfrm>
                <a:off x="6330950" y="3904980"/>
                <a:ext cx="0" cy="68766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フローチャート: 結合子 23"/>
              <p:cNvSpPr/>
              <p:nvPr/>
            </p:nvSpPr>
            <p:spPr bwMode="auto">
              <a:xfrm>
                <a:off x="6162207" y="4070651"/>
                <a:ext cx="337486" cy="337486"/>
              </a:xfrm>
              <a:prstGeom prst="flowChartConnector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0" name="テキスト ボックス 19"/>
            <p:cNvSpPr txBox="1"/>
            <p:nvPr/>
          </p:nvSpPr>
          <p:spPr>
            <a:xfrm>
              <a:off x="5670520" y="3507766"/>
              <a:ext cx="1343512" cy="48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kern="0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Job flow</a:t>
              </a: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/>
              </a:r>
              <a:b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(Conductor)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68479"/>
              </p:ext>
            </p:extLst>
          </p:nvPr>
        </p:nvGraphicFramePr>
        <p:xfrm>
          <a:off x="916545" y="2799047"/>
          <a:ext cx="2167268" cy="548640"/>
        </p:xfrm>
        <a:graphic>
          <a:graphicData uri="http://schemas.openxmlformats.org/drawingml/2006/table">
            <a:tbl>
              <a:tblPr firstRow="1" bandRow="1"/>
              <a:tblGrid>
                <a:gridCol w="76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41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kumimoji="1" lang="ja-JP" altLang="en-US" sz="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en-US" altLang="ja-JP" sz="800" baseline="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chemeClr val="bg1"/>
                          </a:solidFill>
                        </a:rPr>
                        <a:t>･･･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26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xx.xxx.xx.xx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･･･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1408047" y="2537827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Device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684989" y="4738676"/>
            <a:ext cx="588957" cy="1060769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Ansible</a:t>
            </a:r>
            <a:endParaRPr kumimoji="0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8" name="直線矢印コネクタ 27"/>
          <p:cNvCxnSpPr>
            <a:endCxn id="24" idx="2"/>
          </p:cNvCxnSpPr>
          <p:nvPr/>
        </p:nvCxnSpPr>
        <p:spPr bwMode="auto">
          <a:xfrm flipV="1">
            <a:off x="5454247" y="5272328"/>
            <a:ext cx="501574" cy="996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29" name="直線矢印コネクタ 28"/>
          <p:cNvCxnSpPr>
            <a:stCxn id="24" idx="6"/>
            <a:endCxn id="27" idx="1"/>
          </p:cNvCxnSpPr>
          <p:nvPr/>
        </p:nvCxnSpPr>
        <p:spPr bwMode="auto">
          <a:xfrm flipV="1">
            <a:off x="6220053" y="5269061"/>
            <a:ext cx="464936" cy="3267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0" name="直線矢印コネクタ 29"/>
          <p:cNvCxnSpPr>
            <a:stCxn id="27" idx="3"/>
            <a:endCxn id="8" idx="1"/>
          </p:cNvCxnSpPr>
          <p:nvPr/>
        </p:nvCxnSpPr>
        <p:spPr bwMode="auto">
          <a:xfrm flipV="1">
            <a:off x="7273946" y="5265580"/>
            <a:ext cx="206981" cy="348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graphicFrame>
        <p:nvGraphicFramePr>
          <p:cNvPr id="31" name="表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00561"/>
              </p:ext>
            </p:extLst>
          </p:nvPr>
        </p:nvGraphicFramePr>
        <p:xfrm>
          <a:off x="3307970" y="2811958"/>
          <a:ext cx="2122956" cy="648024"/>
        </p:xfrm>
        <a:graphic>
          <a:graphicData uri="http://schemas.openxmlformats.org/drawingml/2006/table">
            <a:tbl>
              <a:tblPr firstRow="1" bandRow="1"/>
              <a:tblGrid>
                <a:gridCol w="1412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96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33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69974"/>
                  </a:ext>
                </a:extLst>
              </a:tr>
            </a:tbl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3783024" y="2538018"/>
            <a:ext cx="1283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5362969" y="3133188"/>
            <a:ext cx="1412566" cy="1018702"/>
            <a:chOff x="5405365" y="2676027"/>
            <a:chExt cx="1473250" cy="1050328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26791" y="3105093"/>
              <a:ext cx="447308" cy="621262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5405365" y="2676027"/>
              <a:ext cx="1473250" cy="42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Select Operation </a:t>
              </a:r>
              <a:b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and execute</a:t>
              </a:r>
              <a:endParaRPr lang="ja-JP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 bwMode="auto">
          <a:xfrm>
            <a:off x="1301822" y="3357865"/>
            <a:ext cx="0" cy="286664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2555603" y="3467980"/>
            <a:ext cx="1123215" cy="15282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38" name="正方形/長方形 37"/>
          <p:cNvSpPr/>
          <p:nvPr/>
        </p:nvSpPr>
        <p:spPr>
          <a:xfrm>
            <a:off x="897998" y="3634435"/>
            <a:ext cx="4539940" cy="980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U ターン矢印 48"/>
          <p:cNvSpPr/>
          <p:nvPr/>
        </p:nvSpPr>
        <p:spPr bwMode="auto">
          <a:xfrm rot="5400000">
            <a:off x="4865866" y="4402345"/>
            <a:ext cx="1252983" cy="280182"/>
          </a:xfrm>
          <a:prstGeom prst="uturnArrow">
            <a:avLst>
              <a:gd name="adj1" fmla="val 19869"/>
              <a:gd name="adj2" fmla="val 25000"/>
              <a:gd name="adj3" fmla="val 45726"/>
              <a:gd name="adj4" fmla="val 3312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42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 bwMode="auto">
          <a:xfrm>
            <a:off x="4765202" y="2060810"/>
            <a:ext cx="3456480" cy="3787931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323410" y="2060810"/>
            <a:ext cx="3456480" cy="3787931"/>
          </a:xfrm>
          <a:prstGeom prst="rect">
            <a:avLst/>
          </a:prstGeom>
          <a:solidFill>
            <a:schemeClr val="accent6">
              <a:lumMod val="90000"/>
              <a:lumOff val="10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overview(3/3)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964487" cy="1100356"/>
          </a:xfrm>
        </p:spPr>
        <p:txBody>
          <a:bodyPr>
            <a:normAutofit/>
          </a:bodyPr>
          <a:lstStyle/>
          <a:p>
            <a:r>
              <a:rPr lang="en-US" altLang="ja-JP" dirty="0"/>
              <a:t>Post-installation Ansible Legacy </a:t>
            </a:r>
            <a:r>
              <a:rPr lang="en-US" altLang="ja-JP" dirty="0" smtClean="0"/>
              <a:t>execution scenario.</a:t>
            </a:r>
          </a:p>
          <a:p>
            <a:pPr lvl="1"/>
            <a:r>
              <a:rPr lang="en-US" altLang="ja-JP" dirty="0" smtClean="0"/>
              <a:t>The figure below illustrates the scenario as well as the Developer(Preparation)/Operator(Execution) operations.   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27591" y="2787198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Upload Playbook and </a:t>
            </a:r>
            <a:r>
              <a:rPr lang="en-US" altLang="ja-JP" sz="1400" b="1" dirty="0" smtClean="0">
                <a:latin typeface="+mn-ea"/>
              </a:rPr>
              <a:t>link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them to jobs(Movement)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1184943" y="2177523"/>
            <a:ext cx="1759907" cy="401363"/>
          </a:xfrm>
          <a:prstGeom prst="roundRect">
            <a:avLst/>
          </a:prstGeom>
          <a:solidFill>
            <a:schemeClr val="accent6">
              <a:lumMod val="25000"/>
              <a:lumOff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  <a:latin typeface="+mn-ea"/>
              </a:rPr>
              <a:t>Preparation</a:t>
            </a:r>
            <a:endParaRPr kumimoji="1" lang="ja-JP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5567541" y="2184547"/>
            <a:ext cx="1851802" cy="381581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+mn-ea"/>
              </a:rPr>
              <a:t>Execution</a:t>
            </a:r>
          </a:p>
        </p:txBody>
      </p:sp>
      <p:sp>
        <p:nvSpPr>
          <p:cNvPr id="30" name="角丸四角形 29"/>
          <p:cNvSpPr/>
          <p:nvPr/>
        </p:nvSpPr>
        <p:spPr bwMode="auto">
          <a:xfrm>
            <a:off x="427591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Insert job(Movement)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into </a:t>
            </a:r>
            <a:r>
              <a:rPr lang="en-US" altLang="ja-JP" sz="1400" b="1" dirty="0">
                <a:latin typeface="+mn-ea"/>
              </a:rPr>
              <a:t>Jobflow (Conductor)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27591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Configure Data sheet and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Parameter </a:t>
            </a:r>
            <a:r>
              <a:rPr lang="en-US" altLang="ja-JP" sz="1400" b="1" dirty="0">
                <a:latin typeface="+mn-ea"/>
              </a:rPr>
              <a:t>sheet to CMDB.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27591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Register Data to Datasheets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427591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Link Parameter sheet items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and </a:t>
            </a:r>
            <a:r>
              <a:rPr lang="en-US" altLang="ja-JP" sz="1400" b="1" dirty="0">
                <a:latin typeface="+mn-ea"/>
              </a:rPr>
              <a:t>Playbook variables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4884595" y="2780910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Linux </a:t>
            </a:r>
            <a:r>
              <a:rPr lang="en-US" altLang="ja-JP" sz="1400" b="1" dirty="0" smtClean="0">
                <a:latin typeface="+mn-ea"/>
              </a:rPr>
              <a:t>machine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to Device list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" name="右矢印 3"/>
          <p:cNvSpPr/>
          <p:nvPr/>
        </p:nvSpPr>
        <p:spPr bwMode="auto">
          <a:xfrm>
            <a:off x="4013751" y="3437848"/>
            <a:ext cx="517590" cy="1514884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4884596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Operation name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884596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data to Parameter sheet.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4884595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Execute job flow (Conductor)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4884595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Check execution results.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630286" y="3207497"/>
            <a:ext cx="492443" cy="2472015"/>
          </a:xfrm>
          <a:prstGeom prst="rect">
            <a:avLst/>
          </a:prstGeom>
          <a:noFill/>
          <a:ln w="38100">
            <a:noFill/>
          </a:ln>
        </p:spPr>
        <p:txBody>
          <a:bodyPr vert="vert"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 </a:t>
            </a:r>
            <a:r>
              <a:rPr kumimoji="1" lang="en-US" altLang="ja-JP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Repeat </a:t>
            </a:r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</a:t>
            </a:r>
            <a:endParaRPr kumimoji="1" lang="ja-JP" altLang="en-US" sz="2000" b="1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U ターン矢印 8"/>
          <p:cNvSpPr/>
          <p:nvPr/>
        </p:nvSpPr>
        <p:spPr bwMode="auto">
          <a:xfrm rot="5400000">
            <a:off x="7431353" y="4348556"/>
            <a:ext cx="1952040" cy="44582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85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FF0000"/>
          </a:solidFill>
          <a:prstDash val="sysDash"/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r">
          <a:defRPr kumimoji="1" b="1" dirty="0" smtClean="0">
            <a:solidFill>
              <a:schemeClr val="bg1"/>
            </a:solidFill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5474</Words>
  <Application>Microsoft Office PowerPoint</Application>
  <PresentationFormat>画面に合わせる (4:3)</PresentationFormat>
  <Paragraphs>926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70" baseType="lpstr">
      <vt:lpstr>HGP創英角ｺﾞｼｯｸUB</vt:lpstr>
      <vt:lpstr>Meiryo UI</vt:lpstr>
      <vt:lpstr>ＭＳ Ｐゴシック</vt:lpstr>
      <vt:lpstr>メイリオ</vt:lpstr>
      <vt:lpstr>游ゴシック</vt:lpstr>
      <vt:lpstr>游ゴシック Light</vt:lpstr>
      <vt:lpstr>Arial</vt:lpstr>
      <vt:lpstr>Calibri</vt:lpstr>
      <vt:lpstr>Tahoma</vt:lpstr>
      <vt:lpstr>Wingdings</vt:lpstr>
      <vt:lpstr>NEC_standard4_3</vt:lpstr>
      <vt:lpstr>デザインの設定</vt:lpstr>
      <vt:lpstr>PowerPoint プレゼンテーション</vt:lpstr>
      <vt:lpstr>Table of contents</vt:lpstr>
      <vt:lpstr>Table of Contents</vt:lpstr>
      <vt:lpstr>1.　Introduction</vt:lpstr>
      <vt:lpstr>1.1 Introduction (1/2)　</vt:lpstr>
      <vt:lpstr>1.1 Introduction (2/2)</vt:lpstr>
      <vt:lpstr>1.2 Scenario overview(1/3)</vt:lpstr>
      <vt:lpstr>1.2 Scenario overview (2/3)</vt:lpstr>
      <vt:lpstr>1.2 Scenario overview(3/3)</vt:lpstr>
      <vt:lpstr>1.3 Terminology</vt:lpstr>
      <vt:lpstr>2.　Screen Description</vt:lpstr>
      <vt:lpstr>2.1 Web console screen description（Login）</vt:lpstr>
      <vt:lpstr>2.2 Screen Description (Main Menu)</vt:lpstr>
      <vt:lpstr>2.3 Screen Description (Menu) (1/2)</vt:lpstr>
      <vt:lpstr>2.3 Screen Description (Menu) (2/2)</vt:lpstr>
      <vt:lpstr>3.　Preparation</vt:lpstr>
      <vt:lpstr>3.1 Uploading Playbook and linking it to a job(Movement) (1/5)</vt:lpstr>
      <vt:lpstr>3.1 Uploading Playbook and linking it to a job(Movement) (2/5)</vt:lpstr>
      <vt:lpstr>3.1 Uploading Playbook and linking it to a job(Movement) (3/5)</vt:lpstr>
      <vt:lpstr>3.1 Uploading Playbook and linking it to a job(Movement) (4/5)</vt:lpstr>
      <vt:lpstr>3.1 Uploading Playbook and linking it to a job(Movement) (5/5)</vt:lpstr>
      <vt:lpstr>3.2 Implementing job (Movement)into Jobflow (Conductor)</vt:lpstr>
      <vt:lpstr>3.3 Configure CMDB Data sheet and Parameter sheet (1/3)</vt:lpstr>
      <vt:lpstr>3.3 Configure CMDB Data sheet and Parameter sheet (2/3)</vt:lpstr>
      <vt:lpstr>3.3 Configure CMDB Data sheet and Parameter sheet (3/3)</vt:lpstr>
      <vt:lpstr>3.4 Link Parameter sheet item to Playbook variable (1/3)</vt:lpstr>
      <vt:lpstr>3.4 Link Parameter sheet item to Playbook variable (2/3)</vt:lpstr>
      <vt:lpstr>3.4 Link Parameter sheet item to Playbook variable (3/3)</vt:lpstr>
      <vt:lpstr>4.　Execution (First time)</vt:lpstr>
      <vt:lpstr>PowerPoint プレゼンテーション</vt:lpstr>
      <vt:lpstr>PowerPoint プレゼンテーション</vt:lpstr>
      <vt:lpstr>PowerPoint プレゼンテーション</vt:lpstr>
      <vt:lpstr>4.2 Register Operation name (Operation)</vt:lpstr>
      <vt:lpstr>4.3 Register data to Parameter sheet (1/2)</vt:lpstr>
      <vt:lpstr>4.3 Register data to Parameter sheet (2/2)</vt:lpstr>
      <vt:lpstr>4.4 Execute Jobflow (Conductor) (1/3)</vt:lpstr>
      <vt:lpstr>4.4 Execute Jobflow (Conductor) (2/3)</vt:lpstr>
      <vt:lpstr>4.4 Execute Jobflow (Conductor) (3/3)</vt:lpstr>
      <vt:lpstr>4.5 Check Execution results (1/3)</vt:lpstr>
      <vt:lpstr>4.5 Check Execution results (2/3)</vt:lpstr>
      <vt:lpstr>4.5 Check Execution results (3/3)</vt:lpstr>
      <vt:lpstr>5.　Execution (Second time)</vt:lpstr>
      <vt:lpstr>5.1 Register Operation name (Operation)</vt:lpstr>
      <vt:lpstr>5.2 Register data to Parameter sheet</vt:lpstr>
      <vt:lpstr>5.3 Execute Jobflow (Conductor) (1/3)</vt:lpstr>
      <vt:lpstr>5.3 Execute Jobflow (Conductor) (2/3)</vt:lpstr>
      <vt:lpstr>5.3 Execute Jobflow (Conductor) (3/3)</vt:lpstr>
      <vt:lpstr>5.4 Check Execution results (1/2)</vt:lpstr>
      <vt:lpstr>5.4 Check Execution results (2/2)</vt:lpstr>
      <vt:lpstr>6.　 Checking the CMDB Parameter history 　</vt:lpstr>
      <vt:lpstr>6.1 Executing operations and History Management 　</vt:lpstr>
      <vt:lpstr>6.2 Checking the CMDB Parameter history (1/3)</vt:lpstr>
      <vt:lpstr>6.2 Checking the CMDB Parameter history (2/3)</vt:lpstr>
      <vt:lpstr>6.2 Checking the CMDB Parameter history (3/3)</vt:lpstr>
      <vt:lpstr>A　Appendix</vt:lpstr>
      <vt:lpstr>Reference ① 【Ansible-Legacy】Single Execution</vt:lpstr>
      <vt:lpstr>Reference ② 【Ansible-Legacy】Execution check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2022-06-23T01:19:38Z</dcterms:modified>
</cp:coreProperties>
</file>